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7" r:id="rId2"/>
    <p:sldId id="266" r:id="rId3"/>
    <p:sldId id="269" r:id="rId4"/>
    <p:sldId id="271" r:id="rId5"/>
    <p:sldId id="273" r:id="rId6"/>
    <p:sldId id="272" r:id="rId7"/>
    <p:sldId id="278" r:id="rId8"/>
    <p:sldId id="279" r:id="rId9"/>
    <p:sldId id="280" r:id="rId10"/>
    <p:sldId id="281" r:id="rId11"/>
    <p:sldId id="284" r:id="rId12"/>
  </p:sldIdLst>
  <p:sldSz cx="12192000" cy="6858000"/>
  <p:notesSz cx="6865938" cy="99980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02" y="3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9375" y="0"/>
            <a:ext cx="2974975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7A7DCE-CA30-44F4-84C8-B55250636EA8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96425"/>
            <a:ext cx="2974975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9375" y="9496425"/>
            <a:ext cx="2974975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2698E2-E594-4417-95C4-B2F6F8372A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88127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7181B609-7DD2-4F67-AC05-88361A8FDB01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9" tIns="48180" rIns="96359" bIns="4818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</p:spPr>
        <p:txBody>
          <a:bodyPr vert="horz" lIns="96359" tIns="48180" rIns="96359" bIns="4818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959208FA-7FC9-4E6B-BE5D-493AC5A0F2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402186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84967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2590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FCDC-3F7A-46AB-9E55-AD968C7AF39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F8D7-9580-412C-9808-5B23B7BF7F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7401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FCDC-3F7A-46AB-9E55-AD968C7AF39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F8D7-9580-412C-9808-5B23B7BF7F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1564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FCDC-3F7A-46AB-9E55-AD968C7AF39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F8D7-9580-412C-9808-5B23B7BF7F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5508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FCDC-3F7A-46AB-9E55-AD968C7AF39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F8D7-9580-412C-9808-5B23B7BF7F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5156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FCDC-3F7A-46AB-9E55-AD968C7AF39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F8D7-9580-412C-9808-5B23B7BF7F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1093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FCDC-3F7A-46AB-9E55-AD968C7AF39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F8D7-9580-412C-9808-5B23B7BF7F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042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FCDC-3F7A-46AB-9E55-AD968C7AF39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F8D7-9580-412C-9808-5B23B7BF7F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0956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FCDC-3F7A-46AB-9E55-AD968C7AF39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F8D7-9580-412C-9808-5B23B7BF7F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6285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FCDC-3F7A-46AB-9E55-AD968C7AF39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F8D7-9580-412C-9808-5B23B7BF7F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618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FCDC-3F7A-46AB-9E55-AD968C7AF39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F8D7-9580-412C-9808-5B23B7BF7F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8017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FCDC-3F7A-46AB-9E55-AD968C7AF39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F8D7-9580-412C-9808-5B23B7BF7F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8156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8FCDC-3F7A-46AB-9E55-AD968C7AF39C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0F8D7-9580-412C-9808-5B23B7BF7F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5418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work.go.kr/youthjob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092409" y="1879853"/>
            <a:ext cx="829316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25000"/>
                  </a:schemeClr>
                </a:solidFill>
              </a:rPr>
              <a:t>고용노동부 청년일자리 도약장려금</a:t>
            </a:r>
            <a:endParaRPr lang="en-US" altLang="ko-KR" sz="2400" b="1" dirty="0"/>
          </a:p>
          <a:p>
            <a:pPr algn="ctr"/>
            <a:r>
              <a:rPr lang="ko-KR" altLang="en-US" sz="7200" b="1" dirty="0"/>
              <a:t>기업 신청 안내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2919" y="4729516"/>
            <a:ext cx="997321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기업 신청 시 오류 및 진행 어려운 부분 있으시면 아래 연락처로 연락 부탁 드립니다</a:t>
            </a:r>
            <a:r>
              <a:rPr lang="en-US" altLang="ko-KR" dirty="0" smtClean="0"/>
              <a:t>.</a:t>
            </a:r>
          </a:p>
          <a:p>
            <a:pPr algn="ctr"/>
            <a:endParaRPr lang="en-US" altLang="ko-KR" dirty="0"/>
          </a:p>
          <a:p>
            <a:pPr algn="ctr"/>
            <a:r>
              <a:rPr lang="ko-KR" altLang="en-US" sz="3200" dirty="0" err="1" smtClean="0"/>
              <a:t>지에스씨넷</a:t>
            </a:r>
            <a:r>
              <a:rPr lang="en-US" altLang="ko-KR" sz="3200" dirty="0"/>
              <a:t> </a:t>
            </a:r>
            <a:r>
              <a:rPr lang="ko-KR" altLang="en-US" sz="3200" dirty="0" smtClean="0"/>
              <a:t>포항지점</a:t>
            </a:r>
            <a:endParaRPr lang="en-US" altLang="ko-KR" sz="3200" dirty="0" smtClean="0"/>
          </a:p>
          <a:p>
            <a:pPr algn="ctr"/>
            <a:endParaRPr lang="en-US" altLang="ko-KR" dirty="0" smtClean="0"/>
          </a:p>
          <a:p>
            <a:pPr algn="ctr"/>
            <a:r>
              <a:rPr lang="en-US" altLang="ko-KR" dirty="0" smtClean="0"/>
              <a:t>054-285-1950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888435" y="-1965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36016248" descr="EMB00001f1c0ca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822" y="1213103"/>
            <a:ext cx="3630613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6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1800" b="1" dirty="0" smtClean="0"/>
              <a:t>1. </a:t>
            </a:r>
            <a:r>
              <a:rPr lang="ko-KR" altLang="en-US" sz="1800" b="1" dirty="0" smtClean="0"/>
              <a:t>청년일자리도약장려금 </a:t>
            </a:r>
            <a:r>
              <a:rPr lang="ko-KR" altLang="en-US" sz="1800" b="1" dirty="0"/>
              <a:t>홈페이지 </a:t>
            </a:r>
            <a:r>
              <a:rPr lang="en-US" altLang="ko-KR" sz="1800" b="1" dirty="0">
                <a:hlinkClick r:id="rId2"/>
              </a:rPr>
              <a:t>https://</a:t>
            </a:r>
            <a:r>
              <a:rPr lang="en-US" altLang="ko-KR" sz="1800" b="1" dirty="0" smtClean="0">
                <a:hlinkClick r:id="rId2"/>
              </a:rPr>
              <a:t>www.work.go.kr/youthjob</a:t>
            </a:r>
            <a:r>
              <a:rPr lang="en-US" altLang="ko-KR" sz="1800" b="1" dirty="0" smtClean="0"/>
              <a:t> </a:t>
            </a:r>
            <a:r>
              <a:rPr lang="ko-KR" altLang="en-US" sz="1800" b="1" dirty="0" smtClean="0"/>
              <a:t>에 </a:t>
            </a:r>
            <a:r>
              <a:rPr lang="ko-KR" altLang="en-US" sz="1800" b="1" dirty="0"/>
              <a:t>접속</a:t>
            </a:r>
            <a:r>
              <a:rPr lang="en-US" altLang="ko-KR" sz="1800" b="1" dirty="0"/>
              <a:t>.</a:t>
            </a:r>
            <a:br>
              <a:rPr lang="en-US" altLang="ko-KR" sz="1800" b="1" dirty="0"/>
            </a:br>
            <a:r>
              <a:rPr lang="en-US" altLang="ko-KR" sz="1800" b="1" dirty="0" smtClean="0"/>
              <a:t>2. </a:t>
            </a:r>
            <a:r>
              <a:rPr lang="ko-KR" altLang="en-US" sz="1800" b="1" dirty="0" smtClean="0"/>
              <a:t>로그인 버튼 클릭</a:t>
            </a:r>
            <a:r>
              <a:rPr lang="en-US" altLang="ko-KR" sz="1800" b="1" dirty="0" smtClean="0"/>
              <a:t/>
            </a:r>
            <a:br>
              <a:rPr lang="en-US" altLang="ko-KR" sz="1800" b="1" dirty="0" smtClean="0"/>
            </a:br>
            <a:r>
              <a:rPr lang="en-US" altLang="ko-KR" sz="1800" b="1" dirty="0" smtClean="0"/>
              <a:t>3. </a:t>
            </a:r>
            <a:r>
              <a:rPr lang="ko-KR" altLang="en-US" sz="1800" b="1" dirty="0" smtClean="0"/>
              <a:t>기업 회원가입 및 로그인 하기</a:t>
            </a:r>
            <a:endParaRPr lang="ko-KR" altLang="en-US" sz="1800" b="1" dirty="0"/>
          </a:p>
        </p:txBody>
      </p:sp>
      <p:pic>
        <p:nvPicPr>
          <p:cNvPr id="8" name="내용 개체 틀 7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5625"/>
            <a:ext cx="5334000" cy="4351338"/>
          </a:xfrm>
        </p:spPr>
      </p:pic>
      <p:pic>
        <p:nvPicPr>
          <p:cNvPr id="9" name="내용 개체 틀 8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1" y="1825625"/>
            <a:ext cx="5181600" cy="4351338"/>
          </a:xfrm>
        </p:spPr>
      </p:pic>
    </p:spTree>
    <p:extLst>
      <p:ext uri="{BB962C8B-B14F-4D97-AF65-F5344CB8AC3E}">
        <p14:creationId xmlns:p14="http://schemas.microsoft.com/office/powerpoint/2010/main" val="264143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1800" b="1" dirty="0" smtClean="0"/>
              <a:t>1.</a:t>
            </a:r>
            <a:r>
              <a:rPr lang="ko-KR" altLang="en-US" sz="1800" b="1" dirty="0" smtClean="0"/>
              <a:t>청년일자리도약장려금 로그인 완료 후 메인 페이지 좌측 중간 청년일자리도약장려금</a:t>
            </a:r>
            <a:r>
              <a:rPr lang="ko-KR" altLang="en-US" sz="18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800" b="1" dirty="0" smtClean="0">
                <a:solidFill>
                  <a:srgbClr val="FF0000"/>
                </a:solidFill>
              </a:rPr>
              <a:t/>
            </a:r>
            <a:br>
              <a:rPr lang="en-US" altLang="ko-KR" sz="1800" b="1" dirty="0" smtClean="0">
                <a:solidFill>
                  <a:srgbClr val="FF0000"/>
                </a:solidFill>
              </a:rPr>
            </a:br>
            <a:r>
              <a:rPr lang="en-US" altLang="ko-KR" sz="1800" b="1" dirty="0">
                <a:solidFill>
                  <a:srgbClr val="FF0000"/>
                </a:solidFill>
              </a:rPr>
              <a:t> </a:t>
            </a:r>
            <a:r>
              <a:rPr lang="en-US" altLang="ko-KR" sz="18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800" b="1" dirty="0" smtClean="0">
                <a:solidFill>
                  <a:srgbClr val="FF0000"/>
                </a:solidFill>
              </a:rPr>
              <a:t>① </a:t>
            </a:r>
            <a:r>
              <a:rPr lang="ko-KR" altLang="en-US" sz="1800" b="1" dirty="0" smtClean="0"/>
              <a:t>참여신청 클릭</a:t>
            </a:r>
            <a:endParaRPr lang="ko-KR" altLang="en-US" sz="1800" b="1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5624"/>
            <a:ext cx="10515599" cy="4351339"/>
          </a:xfrm>
          <a:prstGeom prst="rect">
            <a:avLst/>
          </a:prstGeom>
        </p:spPr>
      </p:pic>
      <p:sp>
        <p:nvSpPr>
          <p:cNvPr id="5" name="모서리가 둥근 직사각형 4"/>
          <p:cNvSpPr/>
          <p:nvPr/>
        </p:nvSpPr>
        <p:spPr>
          <a:xfrm>
            <a:off x="2434280" y="3801708"/>
            <a:ext cx="1396315" cy="39916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ko-KR" altLang="en-US" b="1" dirty="0" smtClean="0">
                <a:solidFill>
                  <a:srgbClr val="FF0000"/>
                </a:solidFill>
              </a:rPr>
              <a:t>①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1954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14413" y="445294"/>
            <a:ext cx="10429442" cy="704237"/>
          </a:xfrm>
        </p:spPr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en-US" altLang="ko-KR" sz="1600" dirty="0" smtClean="0"/>
              <a:t>4</a:t>
            </a:r>
            <a:r>
              <a:rPr lang="ko-KR" altLang="en-US" sz="1600" dirty="0" smtClean="0"/>
              <a:t>페이지 </a:t>
            </a:r>
            <a:r>
              <a:rPr lang="en-US" altLang="ko-KR" sz="1600" dirty="0" smtClean="0"/>
              <a:t>~ 10</a:t>
            </a:r>
            <a:r>
              <a:rPr lang="ko-KR" altLang="en-US" sz="1600" dirty="0" smtClean="0"/>
              <a:t>페이지까지 해당 내용 읽어보시고 순서대로 진행 해주시면 됩니다</a:t>
            </a:r>
            <a:endParaRPr lang="en-US" altLang="ko-KR" sz="1600" dirty="0" smtClean="0"/>
          </a:p>
          <a:p>
            <a:pPr marL="342900" indent="-342900">
              <a:buAutoNum type="arabicPeriod"/>
            </a:pPr>
            <a:endParaRPr lang="en-US" altLang="ko-KR" sz="1600" dirty="0" smtClean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1149531"/>
            <a:ext cx="10604067" cy="5189485"/>
          </a:xfrm>
        </p:spPr>
      </p:pic>
      <p:sp>
        <p:nvSpPr>
          <p:cNvPr id="4" name="타원형 설명선 3"/>
          <p:cNvSpPr/>
          <p:nvPr/>
        </p:nvSpPr>
        <p:spPr>
          <a:xfrm>
            <a:off x="5570771" y="2932669"/>
            <a:ext cx="1316726" cy="387179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 smtClean="0">
                <a:solidFill>
                  <a:schemeClr val="tx1"/>
                </a:solidFill>
              </a:rPr>
              <a:t>지에스씨넷포항지점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12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7999"/>
          </a:xfrm>
        </p:spPr>
        <p:txBody>
          <a:bodyPr>
            <a:normAutofit fontScale="90000"/>
          </a:bodyPr>
          <a:lstStyle/>
          <a:p>
            <a:endParaRPr lang="ko-KR" altLang="en-US" sz="1600" b="1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10515600" cy="5811838"/>
          </a:xfrm>
        </p:spPr>
      </p:pic>
    </p:spTree>
    <p:extLst>
      <p:ext uri="{BB962C8B-B14F-4D97-AF65-F5344CB8AC3E}">
        <p14:creationId xmlns:p14="http://schemas.microsoft.com/office/powerpoint/2010/main" val="304648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내용 개체 틀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395416"/>
            <a:ext cx="10515600" cy="5794247"/>
          </a:xfrm>
        </p:spPr>
      </p:pic>
    </p:spTree>
    <p:extLst>
      <p:ext uri="{BB962C8B-B14F-4D97-AF65-F5344CB8AC3E}">
        <p14:creationId xmlns:p14="http://schemas.microsoft.com/office/powerpoint/2010/main" val="253801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1600" dirty="0" smtClean="0"/>
              <a:t>1. </a:t>
            </a:r>
            <a:r>
              <a:rPr lang="ko-KR" altLang="en-US" sz="1600" dirty="0" smtClean="0"/>
              <a:t>채용자 정보의 경우 </a:t>
            </a:r>
            <a:r>
              <a:rPr lang="en-US" altLang="ko-KR" sz="1600" dirty="0" smtClean="0"/>
              <a:t>22</a:t>
            </a:r>
            <a:r>
              <a:rPr lang="ko-KR" altLang="en-US" sz="1600" dirty="0" smtClean="0"/>
              <a:t>년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월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일 이후 채용 된 인원에 대하여 참여 신청일 직전 </a:t>
            </a:r>
            <a:r>
              <a:rPr lang="en-US" altLang="ko-KR" sz="1600" dirty="0" smtClean="0"/>
              <a:t>3</a:t>
            </a:r>
            <a:r>
              <a:rPr lang="ko-KR" altLang="en-US" sz="1600" dirty="0" smtClean="0"/>
              <a:t>개월 이내 먼저 채용 한 경우 채용자 정보를 입력 해주시면 됩니다</a:t>
            </a:r>
            <a:r>
              <a:rPr lang="en-US" altLang="ko-KR" sz="1600" dirty="0" smtClean="0"/>
              <a:t>.</a:t>
            </a:r>
            <a:br>
              <a:rPr lang="en-US" altLang="ko-KR" sz="1600" dirty="0" smtClean="0"/>
            </a:br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en-US" altLang="ko-KR" sz="1600" dirty="0" smtClean="0"/>
              <a:t>2. </a:t>
            </a:r>
            <a:r>
              <a:rPr lang="ko-KR" altLang="en-US" sz="1600" dirty="0" smtClean="0"/>
              <a:t>첨부서류 등록 안내 입니다</a:t>
            </a:r>
            <a:r>
              <a:rPr lang="en-US" altLang="ko-KR" sz="1600" dirty="0" smtClean="0"/>
              <a:t>.</a:t>
            </a:r>
            <a:br>
              <a:rPr lang="en-US" altLang="ko-KR" sz="1600" dirty="0" smtClean="0"/>
            </a:br>
            <a:r>
              <a:rPr lang="en-US" altLang="ko-KR" sz="1600" dirty="0" smtClean="0"/>
              <a:t>*</a:t>
            </a:r>
            <a:r>
              <a:rPr lang="ko-KR" altLang="en-US" sz="1600" dirty="0" smtClean="0"/>
              <a:t>사업자등록증 </a:t>
            </a:r>
            <a:r>
              <a:rPr lang="en-US" altLang="ko-KR" sz="1600" dirty="0" smtClean="0"/>
              <a:t>/ 4</a:t>
            </a:r>
            <a:r>
              <a:rPr lang="ko-KR" altLang="en-US" sz="1600" dirty="0" err="1" smtClean="0"/>
              <a:t>대보험</a:t>
            </a:r>
            <a:r>
              <a:rPr lang="ko-KR" altLang="en-US" sz="1600" dirty="0" smtClean="0"/>
              <a:t> 가입자명부 첨부 부탁 드립니다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1681163"/>
            <a:ext cx="10515600" cy="4406128"/>
          </a:xfrm>
        </p:spPr>
      </p:pic>
      <p:sp>
        <p:nvSpPr>
          <p:cNvPr id="5" name="사각형 설명선 4"/>
          <p:cNvSpPr/>
          <p:nvPr/>
        </p:nvSpPr>
        <p:spPr>
          <a:xfrm>
            <a:off x="5596128" y="4818888"/>
            <a:ext cx="1883664" cy="347472"/>
          </a:xfrm>
          <a:prstGeom prst="wedgeRectCallout">
            <a:avLst>
              <a:gd name="adj1" fmla="val -61610"/>
              <a:gd name="adj2" fmla="val 28289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rgbClr val="FF0000"/>
                </a:solidFill>
              </a:rPr>
              <a:t>사업자등록증 첨부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90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1600" dirty="0" smtClean="0"/>
              <a:t>1. </a:t>
            </a:r>
            <a:r>
              <a:rPr lang="ko-KR" altLang="en-US" sz="1600" dirty="0" smtClean="0"/>
              <a:t>청년일자리도약 장려금 사업 참여 자격 제한 사유 해당 여부 꼭 읽어 보시고 체크 부탁 드립니다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1681163"/>
            <a:ext cx="10515600" cy="4275500"/>
          </a:xfrm>
        </p:spPr>
      </p:pic>
    </p:spTree>
    <p:extLst>
      <p:ext uri="{BB962C8B-B14F-4D97-AF65-F5344CB8AC3E}">
        <p14:creationId xmlns:p14="http://schemas.microsoft.com/office/powerpoint/2010/main" val="107399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1600" dirty="0" smtClean="0"/>
              <a:t>1. </a:t>
            </a:r>
            <a:r>
              <a:rPr lang="ko-KR" altLang="en-US" sz="1600" dirty="0" smtClean="0"/>
              <a:t>청년일자리도약 지원 제외 청년 제한 사유 해당 여부 꼭 읽어 보시고 체크 부탁 드립니다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1681163"/>
            <a:ext cx="10515600" cy="4458380"/>
          </a:xfrm>
        </p:spPr>
      </p:pic>
    </p:spTree>
    <p:extLst>
      <p:ext uri="{BB962C8B-B14F-4D97-AF65-F5344CB8AC3E}">
        <p14:creationId xmlns:p14="http://schemas.microsoft.com/office/powerpoint/2010/main" val="212121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627018"/>
            <a:ext cx="10515600" cy="5178434"/>
          </a:xfrm>
        </p:spPr>
      </p:pic>
    </p:spTree>
    <p:extLst>
      <p:ext uri="{BB962C8B-B14F-4D97-AF65-F5344CB8AC3E}">
        <p14:creationId xmlns:p14="http://schemas.microsoft.com/office/powerpoint/2010/main" val="389640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청년일자리 도약 장려금 신청 완료 후 절차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400" dirty="0" smtClean="0"/>
              <a:t>1. </a:t>
            </a:r>
            <a:r>
              <a:rPr lang="ko-KR" altLang="en-US" sz="2400" dirty="0" smtClean="0"/>
              <a:t>청년일자리도약 장려금 위 과정을 통해 신청 완료 후 절차 안내 입니다</a:t>
            </a:r>
            <a:r>
              <a:rPr lang="en-US" altLang="ko-KR" sz="2400" dirty="0" smtClean="0"/>
              <a:t>.</a:t>
            </a:r>
          </a:p>
          <a:p>
            <a:pPr marL="0" indent="0">
              <a:buNone/>
            </a:pPr>
            <a:r>
              <a:rPr lang="en-US" altLang="ko-KR" sz="2400" dirty="0" smtClean="0"/>
              <a:t>2. </a:t>
            </a:r>
            <a:r>
              <a:rPr lang="ko-KR" altLang="en-US" sz="2400" dirty="0" smtClean="0"/>
              <a:t>운영기관 신청 건에 대한 적격여부 확인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 smtClean="0"/>
              <a:t>3. </a:t>
            </a:r>
            <a:r>
              <a:rPr lang="ko-KR" altLang="en-US" sz="2400" dirty="0" smtClean="0"/>
              <a:t>보완 요청 </a:t>
            </a:r>
            <a:r>
              <a:rPr lang="en-US" altLang="ko-KR" sz="2400" dirty="0" smtClean="0"/>
              <a:t>or </a:t>
            </a:r>
            <a:r>
              <a:rPr lang="ko-KR" altLang="en-US" sz="2400" dirty="0" smtClean="0"/>
              <a:t>승인 처리</a:t>
            </a:r>
            <a:r>
              <a:rPr lang="en-US" altLang="ko-KR" sz="2400" dirty="0"/>
              <a:t> </a:t>
            </a:r>
            <a:r>
              <a:rPr lang="en-US" altLang="ko-KR" sz="2400" dirty="0" smtClean="0"/>
              <a:t>( </a:t>
            </a:r>
            <a:r>
              <a:rPr lang="ko-KR" altLang="en-US" sz="2400" dirty="0" smtClean="0"/>
              <a:t>보완 요청 </a:t>
            </a:r>
            <a:r>
              <a:rPr lang="en-US" altLang="ko-KR" sz="2400" dirty="0" smtClean="0"/>
              <a:t>-&gt;</a:t>
            </a:r>
            <a:r>
              <a:rPr lang="ko-KR" altLang="en-US" sz="2400" dirty="0" smtClean="0"/>
              <a:t> 해당 보완사항 보완 후 승인</a:t>
            </a:r>
            <a:r>
              <a:rPr lang="en-US" altLang="ko-KR" sz="2400" dirty="0" smtClean="0"/>
              <a:t>)</a:t>
            </a:r>
          </a:p>
          <a:p>
            <a:pPr marL="0" indent="0">
              <a:buNone/>
            </a:pPr>
            <a:r>
              <a:rPr lang="en-US" altLang="ko-KR" sz="2400" dirty="0" smtClean="0"/>
              <a:t>4. </a:t>
            </a:r>
            <a:r>
              <a:rPr lang="ko-KR" altLang="en-US" sz="2400" dirty="0" smtClean="0"/>
              <a:t>승인 이후 운영기관과 참여 기업체 협약 체결 실시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 smtClean="0"/>
              <a:t>5. </a:t>
            </a:r>
            <a:r>
              <a:rPr lang="ko-KR" altLang="en-US" sz="2400" dirty="0" smtClean="0"/>
              <a:t>협약체결 이후 지원 대상 채용 후 운영기관에 채용자 명단 제출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1800" dirty="0"/>
              <a:t> *</a:t>
            </a:r>
            <a:r>
              <a:rPr lang="ko-KR" altLang="en-US" sz="1800" dirty="0"/>
              <a:t>채용자 명단 제출의 경우 채용 후 영업일 기준 </a:t>
            </a:r>
            <a:r>
              <a:rPr lang="en-US" altLang="ko-KR" sz="1800" dirty="0"/>
              <a:t>10</a:t>
            </a:r>
            <a:r>
              <a:rPr lang="ko-KR" altLang="en-US" sz="1800" dirty="0" smtClean="0"/>
              <a:t>일 이내 통보</a:t>
            </a:r>
            <a:endParaRPr lang="en-US" altLang="ko-KR" sz="1800" dirty="0" smtClean="0"/>
          </a:p>
          <a:p>
            <a:pPr marL="0" indent="0">
              <a:buNone/>
            </a:pPr>
            <a:r>
              <a:rPr lang="en-US" altLang="ko-KR" sz="2400" dirty="0" smtClean="0"/>
              <a:t>6. </a:t>
            </a:r>
            <a:r>
              <a:rPr lang="ko-KR" altLang="en-US" sz="2400" dirty="0" smtClean="0"/>
              <a:t>명단 통보 대상자 적격 여부 확인 후 적격 여부 지원 승인 처리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 smtClean="0"/>
              <a:t>7. </a:t>
            </a:r>
            <a:r>
              <a:rPr lang="ko-KR" altLang="en-US" sz="2400" dirty="0" smtClean="0"/>
              <a:t>승인 이후 대상자 최소고용유지기간</a:t>
            </a:r>
            <a:r>
              <a:rPr lang="en-US" altLang="ko-KR" sz="2400" dirty="0" smtClean="0"/>
              <a:t>(6</a:t>
            </a:r>
            <a:r>
              <a:rPr lang="ko-KR" altLang="en-US" sz="2400" dirty="0" smtClean="0"/>
              <a:t>개월</a:t>
            </a:r>
            <a:r>
              <a:rPr lang="en-US" altLang="ko-KR" sz="2400" dirty="0" smtClean="0"/>
              <a:t>) </a:t>
            </a:r>
            <a:r>
              <a:rPr lang="ko-KR" altLang="en-US" sz="2400" dirty="0" smtClean="0"/>
              <a:t>이후 지원금 신청 및 지급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1800" dirty="0" smtClean="0"/>
              <a:t>*</a:t>
            </a:r>
            <a:r>
              <a:rPr lang="ko-KR" altLang="en-US" sz="1800" dirty="0"/>
              <a:t>고용센터가 최종 지원금 지급을 검토하는 과정에서 운영기관의 착오 </a:t>
            </a:r>
            <a:r>
              <a:rPr lang="en-US" altLang="ko-KR" sz="1800" dirty="0"/>
              <a:t>· </a:t>
            </a:r>
            <a:r>
              <a:rPr lang="ko-KR" altLang="en-US" sz="1800" dirty="0"/>
              <a:t>오류가 확인되거나</a:t>
            </a:r>
            <a:r>
              <a:rPr lang="en-US" altLang="ko-KR" sz="1800" dirty="0"/>
              <a:t>, </a:t>
            </a:r>
            <a:r>
              <a:rPr lang="ko-KR" altLang="en-US" sz="1800" dirty="0"/>
              <a:t>기업 요건</a:t>
            </a:r>
            <a:r>
              <a:rPr lang="en-US" altLang="ko-KR" sz="1800" dirty="0"/>
              <a:t>, </a:t>
            </a:r>
            <a:r>
              <a:rPr lang="ko-KR" altLang="en-US" sz="1800" dirty="0"/>
              <a:t>청년 요건</a:t>
            </a:r>
            <a:r>
              <a:rPr lang="en-US" altLang="ko-KR" sz="1800" dirty="0"/>
              <a:t>, </a:t>
            </a:r>
            <a:r>
              <a:rPr lang="ko-KR" altLang="en-US" sz="1800" dirty="0"/>
              <a:t>채용 요건 등이 충족되지 않을 경우 지원금 지급이 제한 </a:t>
            </a:r>
            <a:r>
              <a:rPr lang="ko-KR" altLang="en-US" sz="1800" dirty="0" smtClean="0"/>
              <a:t>될 수 </a:t>
            </a:r>
            <a:r>
              <a:rPr lang="ko-KR" altLang="en-US" sz="1800" dirty="0"/>
              <a:t>있습니다</a:t>
            </a:r>
            <a:r>
              <a:rPr lang="en-US" altLang="ko-KR" sz="1800" dirty="0"/>
              <a:t>.</a:t>
            </a:r>
            <a:endParaRPr lang="ko-KR" altLang="en-US" sz="1800" dirty="0"/>
          </a:p>
          <a:p>
            <a:pPr marL="0" indent="0">
              <a:buNone/>
            </a:pPr>
            <a:endParaRPr lang="en-US" altLang="ko-KR" sz="2400" dirty="0" smtClean="0"/>
          </a:p>
        </p:txBody>
      </p:sp>
    </p:spTree>
    <p:extLst>
      <p:ext uri="{BB962C8B-B14F-4D97-AF65-F5344CB8AC3E}">
        <p14:creationId xmlns:p14="http://schemas.microsoft.com/office/powerpoint/2010/main" val="238854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</TotalTime>
  <Words>271</Words>
  <Application>Microsoft Office PowerPoint</Application>
  <PresentationFormat>와이드스크린</PresentationFormat>
  <Paragraphs>26</Paragraphs>
  <Slides>11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PowerPoint 프레젠테이션</vt:lpstr>
      <vt:lpstr>1. 청년일자리도약장려금 홈페이지 https://www.work.go.kr/youthjob 에 접속. 2. 로그인 버튼 클릭 3. 기업 회원가입 및 로그인 하기</vt:lpstr>
      <vt:lpstr>1.청년일자리도약장려금 로그인 완료 후 메인 페이지 좌측 중간 청년일자리도약장려금    ① 참여신청 클릭</vt:lpstr>
      <vt:lpstr>PowerPoint 프레젠테이션</vt:lpstr>
      <vt:lpstr>PowerPoint 프레젠테이션</vt:lpstr>
      <vt:lpstr>PowerPoint 프레젠테이션</vt:lpstr>
      <vt:lpstr>1. 채용자 정보의 경우 22년1월1일 이후 채용 된 인원에 대하여 참여 신청일 직전 3개월 이내 먼저 채용 한 경우 채용자 정보를 입력 해주시면 됩니다.  2. 첨부서류 등록 안내 입니다. *사업자등록증 / 4대보험 가입자명부 첨부 부탁 드립니다.</vt:lpstr>
      <vt:lpstr>1. 청년일자리도약 장려금 사업 참여 자격 제한 사유 해당 여부 꼭 읽어 보시고 체크 부탁 드립니다.</vt:lpstr>
      <vt:lpstr>1. 청년일자리도약 지원 제외 청년 제한 사유 해당 여부 꼭 읽어 보시고 체크 부탁 드립니다.</vt:lpstr>
      <vt:lpstr>PowerPoint 프레젠테이션</vt:lpstr>
      <vt:lpstr>청년일자리 도약 장려금 신청 완료 후 절차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MC</dc:creator>
  <cp:lastModifiedBy>MAIN</cp:lastModifiedBy>
  <cp:revision>61</cp:revision>
  <cp:lastPrinted>2018-01-09T07:50:07Z</cp:lastPrinted>
  <dcterms:created xsi:type="dcterms:W3CDTF">2018-01-09T00:14:03Z</dcterms:created>
  <dcterms:modified xsi:type="dcterms:W3CDTF">2022-02-16T02:39:59Z</dcterms:modified>
  <cp:contentStatus/>
</cp:coreProperties>
</file>