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72" r:id="rId2"/>
    <p:sldId id="273" r:id="rId3"/>
    <p:sldId id="274" r:id="rId4"/>
  </p:sldIdLst>
  <p:sldSz cx="6858000" cy="9906000" type="A4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55" userDrawn="1">
          <p15:clr>
            <a:srgbClr val="A4A3A4"/>
          </p15:clr>
        </p15:guide>
        <p15:guide id="5" pos="3974" userDrawn="1">
          <p15:clr>
            <a:srgbClr val="A4A3A4"/>
          </p15:clr>
        </p15:guide>
        <p15:guide id="6" orient="horz" pos="1351" userDrawn="1">
          <p15:clr>
            <a:srgbClr val="A4A3A4"/>
          </p15:clr>
        </p15:guide>
        <p15:guide id="7" orient="horz" pos="85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B9CDE5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테마 스타일 2 - 강조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023" autoAdjust="0"/>
    <p:restoredTop sz="96353" autoAdjust="0"/>
  </p:normalViewPr>
  <p:slideViewPr>
    <p:cSldViewPr>
      <p:cViewPr varScale="1">
        <p:scale>
          <a:sx n="75" d="100"/>
          <a:sy n="75" d="100"/>
        </p:scale>
        <p:origin x="1824" y="66"/>
      </p:cViewPr>
      <p:guideLst>
        <p:guide pos="255"/>
        <p:guide pos="3974"/>
        <p:guide orient="horz" pos="1351"/>
        <p:guide orient="horz" pos="85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427" cy="511731"/>
          </a:xfrm>
          <a:prstGeom prst="rect">
            <a:avLst/>
          </a:prstGeom>
        </p:spPr>
        <p:txBody>
          <a:bodyPr vert="horz" lIns="94784" tIns="47392" rIns="94784" bIns="47392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4" y="0"/>
            <a:ext cx="3078427" cy="511731"/>
          </a:xfrm>
          <a:prstGeom prst="rect">
            <a:avLst/>
          </a:prstGeom>
        </p:spPr>
        <p:txBody>
          <a:bodyPr vert="horz" lIns="94784" tIns="47392" rIns="94784" bIns="47392" rtlCol="0"/>
          <a:lstStyle>
            <a:lvl1pPr algn="r">
              <a:defRPr sz="1300"/>
            </a:lvl1pPr>
          </a:lstStyle>
          <a:p>
            <a:fld id="{FBD4C150-9E9B-4A0E-B503-3B44863CFEA9}" type="datetimeFigureOut">
              <a:rPr lang="ko-KR" altLang="en-US" smtClean="0"/>
              <a:pPr/>
              <a:t>2024-06-21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22500" y="766763"/>
            <a:ext cx="2659063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84" tIns="47392" rIns="94784" bIns="4739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2"/>
            <a:ext cx="5683250" cy="4605576"/>
          </a:xfrm>
          <a:prstGeom prst="rect">
            <a:avLst/>
          </a:prstGeom>
        </p:spPr>
        <p:txBody>
          <a:bodyPr vert="horz" lIns="94784" tIns="47392" rIns="94784" bIns="47392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721107"/>
            <a:ext cx="3078427" cy="511731"/>
          </a:xfrm>
          <a:prstGeom prst="rect">
            <a:avLst/>
          </a:prstGeom>
        </p:spPr>
        <p:txBody>
          <a:bodyPr vert="horz" lIns="94784" tIns="47392" rIns="94784" bIns="47392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4" y="9721107"/>
            <a:ext cx="3078427" cy="511731"/>
          </a:xfrm>
          <a:prstGeom prst="rect">
            <a:avLst/>
          </a:prstGeom>
        </p:spPr>
        <p:txBody>
          <a:bodyPr vert="horz" lIns="94784" tIns="47392" rIns="94784" bIns="47392" rtlCol="0" anchor="b"/>
          <a:lstStyle>
            <a:lvl1pPr algn="r">
              <a:defRPr sz="1300"/>
            </a:lvl1pPr>
          </a:lstStyle>
          <a:p>
            <a:fld id="{0AA7ACB2-F363-4826-BA2D-2199B753D51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0271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A7ACB2-F363-4826-BA2D-2199B753D51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57522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A7ACB2-F363-4826-BA2D-2199B753D511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09876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A7ACB2-F363-4826-BA2D-2199B753D511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8109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23628-85C7-4108-B4B0-54C5DCDC8BCD}" type="datetimeFigureOut">
              <a:rPr lang="ko-KR" altLang="en-US" smtClean="0"/>
              <a:pPr/>
              <a:t>2024-06-21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FAED4-C831-4120-A4D6-509C702CAE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23628-85C7-4108-B4B0-54C5DCDC8BCD}" type="datetimeFigureOut">
              <a:rPr lang="ko-KR" altLang="en-US" smtClean="0"/>
              <a:pPr/>
              <a:t>2024-06-21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FAED4-C831-4120-A4D6-509C702CAE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23628-85C7-4108-B4B0-54C5DCDC8BCD}" type="datetimeFigureOut">
              <a:rPr lang="ko-KR" altLang="en-US" smtClean="0"/>
              <a:pPr/>
              <a:t>2024-06-21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FAED4-C831-4120-A4D6-509C702CAE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23628-85C7-4108-B4B0-54C5DCDC8BCD}" type="datetimeFigureOut">
              <a:rPr lang="ko-KR" altLang="en-US" smtClean="0"/>
              <a:pPr/>
              <a:t>2024-06-21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FAED4-C831-4120-A4D6-509C702CAE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23628-85C7-4108-B4B0-54C5DCDC8BCD}" type="datetimeFigureOut">
              <a:rPr lang="ko-KR" altLang="en-US" smtClean="0"/>
              <a:pPr/>
              <a:t>2024-06-21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FAED4-C831-4120-A4D6-509C702CAE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23628-85C7-4108-B4B0-54C5DCDC8BCD}" type="datetimeFigureOut">
              <a:rPr lang="ko-KR" altLang="en-US" smtClean="0"/>
              <a:pPr/>
              <a:t>2024-06-21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FAED4-C831-4120-A4D6-509C702CAE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23628-85C7-4108-B4B0-54C5DCDC8BCD}" type="datetimeFigureOut">
              <a:rPr lang="ko-KR" altLang="en-US" smtClean="0"/>
              <a:pPr/>
              <a:t>2024-06-21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FAED4-C831-4120-A4D6-509C702CAE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23628-85C7-4108-B4B0-54C5DCDC8BCD}" type="datetimeFigureOut">
              <a:rPr lang="ko-KR" altLang="en-US" smtClean="0"/>
              <a:pPr/>
              <a:t>2024-06-21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FAED4-C831-4120-A4D6-509C702CAE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23628-85C7-4108-B4B0-54C5DCDC8BCD}" type="datetimeFigureOut">
              <a:rPr lang="ko-KR" altLang="en-US" smtClean="0"/>
              <a:pPr/>
              <a:t>2024-06-21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FAED4-C831-4120-A4D6-509C702CAE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23628-85C7-4108-B4B0-54C5DCDC8BCD}" type="datetimeFigureOut">
              <a:rPr lang="ko-KR" altLang="en-US" smtClean="0"/>
              <a:pPr/>
              <a:t>2024-06-21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FAED4-C831-4120-A4D6-509C702CAE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23628-85C7-4108-B4B0-54C5DCDC8BCD}" type="datetimeFigureOut">
              <a:rPr lang="ko-KR" altLang="en-US" smtClean="0"/>
              <a:pPr/>
              <a:t>2024-06-21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FAED4-C831-4120-A4D6-509C702CAE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923628-85C7-4108-B4B0-54C5DCDC8BCD}" type="datetimeFigureOut">
              <a:rPr lang="ko-KR" altLang="en-US" smtClean="0"/>
              <a:pPr/>
              <a:t>2024-06-21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FAED4-C831-4120-A4D6-509C702CAE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posco-jump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hyperlink" Target="http://home.esteel4u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10">
            <a:extLst>
              <a:ext uri="{FF2B5EF4-FFF2-40B4-BE49-F238E27FC236}">
                <a16:creationId xmlns="" xmlns:a16="http://schemas.microsoft.com/office/drawing/2014/main" id="{A68A76C8-B324-0EC5-DEFA-4A848377CB25}"/>
              </a:ext>
            </a:extLst>
          </p:cNvPr>
          <p:cNvSpPr/>
          <p:nvPr/>
        </p:nvSpPr>
        <p:spPr bwMode="auto">
          <a:xfrm>
            <a:off x="145652" y="6850609"/>
            <a:ext cx="6580198" cy="2952327"/>
          </a:xfrm>
          <a:prstGeom prst="roundRect">
            <a:avLst>
              <a:gd name="adj" fmla="val 5191"/>
            </a:avLst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72000" rIns="91440" bIns="72000" numCol="1" rtlCol="0" anchor="ctr" anchorCtr="0" compatLnSpc="1">
            <a:prstTxWarp prst="textNoShape">
              <a:avLst/>
            </a:prstTxWarp>
          </a:bodyPr>
          <a:lstStyle/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endParaRPr lang="en-US" altLang="ko-KR" sz="1400" b="1">
              <a:solidFill>
                <a:srgbClr val="0000C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endParaRPr lang="en-US" altLang="ko-KR" sz="1400" b="1">
              <a:solidFill>
                <a:srgbClr val="0000C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endParaRPr lang="en-US" altLang="ko-KR" sz="1400" b="1">
              <a:solidFill>
                <a:srgbClr val="0000C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r>
              <a:rPr lang="ko-KR" altLang="en-US" sz="1400" b="1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② 포항철강산업단지 특화 교육 프로그램</a:t>
            </a:r>
            <a:endParaRPr lang="en-US" altLang="ko-KR" sz="1400" b="1">
              <a:solidFill>
                <a:srgbClr val="0000C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  -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철강 기초이론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,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생산 공정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,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제품 지식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,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탄소중립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,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무역통상 이슈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,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제철소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/>
            </a:r>
            <a:b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</a:b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   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견학 등 철강과 관련된 다양한 교육 프로그램을 개발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/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운영하고 있습니다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. </a:t>
            </a: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r>
              <a:rPr lang="ko-KR" altLang="en-US" sz="1400" b="1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③ 포항철강산업단지 </a:t>
            </a:r>
            <a:r>
              <a:rPr lang="en-US" altLang="ko-KR" sz="1400" b="1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e-Sales* </a:t>
            </a:r>
            <a:r>
              <a:rPr lang="ko-KR" altLang="en-US" sz="1400" b="1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개선 </a:t>
            </a:r>
            <a:r>
              <a:rPr lang="en-US" altLang="ko-KR" sz="1400" b="1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VOC </a:t>
            </a:r>
            <a:r>
              <a:rPr lang="ko-KR" altLang="en-US" sz="1400" b="1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청취</a:t>
            </a:r>
            <a:endParaRPr lang="en-US" altLang="ko-KR" sz="1400" b="1">
              <a:solidFill>
                <a:srgbClr val="0000C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  -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포스코 고객사 주문처리 시스템의 불편 사항 개선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,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활용 꿀팁 교육 등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/>
            </a:r>
            <a:b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</a:b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   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고객사 업무에 실질적으로 필요한 솔루션을 제공하겠습니다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.</a:t>
            </a: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endParaRPr lang="en-US" altLang="ko-KR" sz="1400" b="1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  <a:p>
            <a:pPr latinLnBrk="0">
              <a:lnSpc>
                <a:spcPct val="120000"/>
              </a:lnSpc>
              <a:tabLst>
                <a:tab pos="180975" algn="l"/>
              </a:tabLst>
            </a:pP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희망하시는 내용에 대해 자유롭게 답변 부탁드립니다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.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감사합니다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.</a:t>
            </a:r>
            <a:b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</a:br>
            <a:endParaRPr lang="en-US" altLang="ko-KR" sz="1400" b="1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</p:txBody>
      </p:sp>
      <p:sp>
        <p:nvSpPr>
          <p:cNvPr id="7" name="모서리가 둥근 직사각형 10">
            <a:extLst>
              <a:ext uri="{FF2B5EF4-FFF2-40B4-BE49-F238E27FC236}">
                <a16:creationId xmlns="" xmlns:a16="http://schemas.microsoft.com/office/drawing/2014/main" id="{A9B22223-15B2-8919-3B20-432462D8023A}"/>
              </a:ext>
            </a:extLst>
          </p:cNvPr>
          <p:cNvSpPr/>
          <p:nvPr/>
        </p:nvSpPr>
        <p:spPr bwMode="auto">
          <a:xfrm>
            <a:off x="141684" y="704528"/>
            <a:ext cx="6584166" cy="6690431"/>
          </a:xfrm>
          <a:prstGeom prst="roundRect">
            <a:avLst>
              <a:gd name="adj" fmla="val 5191"/>
            </a:avLst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72000" rIns="91440" bIns="72000" numCol="1" rtlCol="0" anchor="ctr" anchorCtr="0" compatLnSpc="1">
            <a:prstTxWarp prst="textNoShape">
              <a:avLst/>
            </a:prstTxWarp>
          </a:bodyPr>
          <a:lstStyle/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포스코에서는 포스코그룹사가 보유한 철강전문지식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,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설비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·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품질기술력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,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해외네트워크 등을 활용하여 철강 산업 생태계 강화를 위해 상생프로그램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JUMP*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를 운영하고 있습니다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. </a:t>
            </a: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이 밖에도 중소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/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중견기업 대상 철강 관련 교육 프로그램을 운영하고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e-Sales**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시스템을 개선 등 포항철강산업단지에 특화된 다양한 상생활동을 추진할 계획으로 단지내 기업을 대상으로 관련 니즈를 청취하고자 합니다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.</a:t>
            </a: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보내주신 의견은 귀사 지원 목적으로만 활용할 것이며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,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포스코 내부 검토 후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/>
            </a:r>
            <a:b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</a:b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지원 여부가 최종 결정될 예정인 점 참고 부탁드립니다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.</a:t>
            </a:r>
            <a:b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</a:b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* Join together, Upgrade value, Move forward, with POSCO</a:t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</a:b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** steel-n.com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사이트의 포스코 고객사 주문투입 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~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사후관리 시스템</a:t>
            </a:r>
            <a:endParaRPr lang="en-US" altLang="ko-KR" sz="1400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endParaRPr lang="en-US" altLang="ko-KR" sz="1400" b="1">
              <a:solidFill>
                <a:srgbClr val="0000C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r>
              <a:rPr lang="ko-KR" altLang="en-US" sz="1400" b="1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① 상생 프로그램 </a:t>
            </a:r>
            <a:r>
              <a:rPr lang="en-US" altLang="ko-KR" sz="1400" b="1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JUMP</a:t>
            </a: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 -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총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18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건으로 구성된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JUMP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프로그램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중 관심이 있거나 지원이 필요한  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/>
            </a:r>
            <a:b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</a:b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  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프로그램을 선택하여 주십시오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.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중복 신청이 가능하며 보다 상세한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/>
            </a:r>
            <a:b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</a:b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  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정보는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홍보 페이지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(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  <a:hlinkClick r:id="rId3"/>
              </a:rPr>
              <a:t>http://posco-jump.com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),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‘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찾아가는 설명회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’</a:t>
            </a: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를 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/>
            </a:r>
            <a:b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</a:br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   통해 확인하십시오</a:t>
            </a:r>
            <a:r>
              <a:rPr lang="en-US" altLang="ko-KR" sz="1400" b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.</a:t>
            </a: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endParaRPr lang="en-US" altLang="ko-KR" sz="1400" b="1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endParaRPr lang="en-US" altLang="ko-KR" sz="1400" b="1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endParaRPr lang="en-US" altLang="ko-KR" sz="1400" b="1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endParaRPr lang="en-US" altLang="ko-KR" sz="1400" b="1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endParaRPr lang="en-US" altLang="ko-KR" sz="1400" b="1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endParaRPr lang="en-US" altLang="ko-KR" sz="1400" b="1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endParaRPr lang="en-US" altLang="ko-KR" sz="1400" b="1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endParaRPr lang="en-US" altLang="ko-KR" sz="1400" b="1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endParaRPr lang="en-US" altLang="ko-KR" sz="1400" b="1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  <a:p>
            <a:pPr latinLnBrk="0">
              <a:lnSpc>
                <a:spcPct val="120000"/>
              </a:lnSpc>
              <a:spcAft>
                <a:spcPts val="0"/>
              </a:spcAft>
              <a:tabLst>
                <a:tab pos="180975" algn="l"/>
              </a:tabLst>
            </a:pPr>
            <a:endParaRPr lang="en-US" altLang="ko-KR" sz="1400" b="1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126B07DA-F1B2-61BB-48B6-A6D5790E533E}"/>
              </a:ext>
            </a:extLst>
          </p:cNvPr>
          <p:cNvSpPr/>
          <p:nvPr/>
        </p:nvSpPr>
        <p:spPr>
          <a:xfrm>
            <a:off x="303287" y="4885308"/>
            <a:ext cx="6251426" cy="2462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4" y="-135"/>
            <a:ext cx="6858000" cy="660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35560" y="128464"/>
            <a:ext cx="6786880" cy="391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3317" tIns="41659" rIns="83317" bIns="41659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2000" u="sng" spc="-40">
                <a:latin typeface="HY견고딕" pitchFamily="18" charset="-127"/>
                <a:ea typeface="HY견고딕" pitchFamily="18" charset="-127"/>
              </a:rPr>
              <a:t>포스코 동반성장 지원 니즈 조사</a:t>
            </a:r>
            <a:endParaRPr kumimoji="1" lang="ko-KR" sz="2000" i="0" u="sng" strike="noStrike" cap="none" spc="-40" normalizeH="0">
              <a:ln>
                <a:noFill/>
              </a:ln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6133936" y="-11564"/>
            <a:ext cx="76470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</a:rPr>
              <a:t>(‘24.6,18</a:t>
            </a:r>
            <a:r>
              <a:rPr kumimoji="1" lang="en-US" altLang="ko-KR" sz="1000">
                <a:latin typeface="맑은 고딕" pitchFamily="50" charset="-127"/>
                <a:ea typeface="맑은 고딕" pitchFamily="50" charset="-127"/>
              </a:rPr>
              <a:t>)</a:t>
            </a:r>
            <a:endParaRPr kumimoji="1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" name="AutoShape 2" descr="http://pcpma0c.posco.net/30/mail6/589776.nsf/0/4e5b0c359d86d3dd49258898000084a6/Body/M1.2?OpenElement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6" name="AutoShape 4" descr="http://pcpma0c.posco.net/30/mail6/589776.nsf/0/1d119995eb267258492588a2001ff4a4/Body/M1.2?OpenElement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A91F3464-CE9B-6AAA-40C0-D3540B445989}"/>
              </a:ext>
            </a:extLst>
          </p:cNvPr>
          <p:cNvSpPr txBox="1"/>
          <p:nvPr/>
        </p:nvSpPr>
        <p:spPr>
          <a:xfrm>
            <a:off x="376684" y="5081915"/>
            <a:ext cx="624304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/>
              <a:t>※ </a:t>
            </a:r>
            <a:r>
              <a:rPr lang="ko-KR" altLang="en-US" sz="1400" b="1"/>
              <a:t>주요 프로그램</a:t>
            </a:r>
            <a:endParaRPr lang="en-US" altLang="ko-KR" sz="1400" b="1"/>
          </a:p>
          <a:p>
            <a:r>
              <a:rPr lang="ko-KR" altLang="en-US" sz="1400">
                <a:solidFill>
                  <a:srgbClr val="0000CC"/>
                </a:solidFill>
              </a:rPr>
              <a:t>① </a:t>
            </a:r>
            <a:r>
              <a:rPr lang="en-US" altLang="ko-KR" sz="1400">
                <a:solidFill>
                  <a:srgbClr val="0000CC"/>
                </a:solidFill>
              </a:rPr>
              <a:t>[</a:t>
            </a:r>
            <a:r>
              <a:rPr lang="ko-KR" altLang="en-US" sz="1400">
                <a:solidFill>
                  <a:srgbClr val="0000CC"/>
                </a:solidFill>
              </a:rPr>
              <a:t>설비지원 솔루션</a:t>
            </a:r>
            <a:r>
              <a:rPr lang="en-US" altLang="ko-KR" sz="1400">
                <a:solidFill>
                  <a:srgbClr val="0000CC"/>
                </a:solidFill>
              </a:rPr>
              <a:t>]</a:t>
            </a:r>
            <a:r>
              <a:rPr lang="ko-KR" altLang="en-US" sz="1400">
                <a:solidFill>
                  <a:srgbClr val="0000CC"/>
                </a:solidFill>
              </a:rPr>
              <a:t> </a:t>
            </a:r>
            <a:r>
              <a:rPr lang="ko-KR" altLang="en-US" sz="1400"/>
              <a:t>제철설비 운영경험 및 전문 기술력 활용</a:t>
            </a:r>
            <a:r>
              <a:rPr lang="en-US" altLang="ko-KR" sz="1400"/>
              <a:t>,</a:t>
            </a:r>
            <a:br>
              <a:rPr lang="en-US" altLang="ko-KR" sz="1400"/>
            </a:br>
            <a:r>
              <a:rPr lang="en-US" altLang="ko-KR" sz="1400"/>
              <a:t>    </a:t>
            </a:r>
            <a:r>
              <a:rPr lang="ko-KR" altLang="en-US" sz="1400"/>
              <a:t>고객사에 설비 상태 종합진단</a:t>
            </a:r>
            <a:r>
              <a:rPr lang="en-US" altLang="ko-KR" sz="1400"/>
              <a:t>/</a:t>
            </a:r>
            <a:r>
              <a:rPr lang="ko-KR" altLang="en-US" sz="1400"/>
              <a:t>개선</a:t>
            </a:r>
            <a:r>
              <a:rPr lang="en-US" altLang="ko-KR" sz="1400"/>
              <a:t>, </a:t>
            </a:r>
            <a:r>
              <a:rPr lang="ko-KR" altLang="en-US" sz="1400"/>
              <a:t>안전 진단 및 에너지 진단 등 제공</a:t>
            </a:r>
            <a:endParaRPr lang="en-US" altLang="ko-KR" sz="1400"/>
          </a:p>
          <a:p>
            <a:r>
              <a:rPr lang="ko-KR" altLang="en-US" sz="1400">
                <a:solidFill>
                  <a:srgbClr val="0000CC"/>
                </a:solidFill>
              </a:rPr>
              <a:t>② </a:t>
            </a:r>
            <a:r>
              <a:rPr lang="en-US" altLang="ko-KR" sz="1400">
                <a:solidFill>
                  <a:srgbClr val="0000CC"/>
                </a:solidFill>
              </a:rPr>
              <a:t>[</a:t>
            </a:r>
            <a:r>
              <a:rPr lang="ko-KR" altLang="en-US" sz="1400">
                <a:solidFill>
                  <a:srgbClr val="0000CC"/>
                </a:solidFill>
              </a:rPr>
              <a:t>정보보안컨설팅</a:t>
            </a:r>
            <a:r>
              <a:rPr lang="en-US" altLang="ko-KR" sz="1400">
                <a:solidFill>
                  <a:srgbClr val="0000CC"/>
                </a:solidFill>
              </a:rPr>
              <a:t>] </a:t>
            </a:r>
            <a:r>
              <a:rPr lang="ko-KR" altLang="en-US" sz="1400"/>
              <a:t>보안 관리수준 향상이 필요한 중소기업 대상</a:t>
            </a:r>
            <a:r>
              <a:rPr lang="en-US" altLang="ko-KR" sz="1400"/>
              <a:t>, </a:t>
            </a:r>
            <a:br>
              <a:rPr lang="en-US" altLang="ko-KR" sz="1400"/>
            </a:br>
            <a:r>
              <a:rPr lang="en-US" altLang="ko-KR" sz="1400"/>
              <a:t>    </a:t>
            </a:r>
            <a:r>
              <a:rPr lang="ko-KR" altLang="en-US" sz="1400"/>
              <a:t>영업비밀</a:t>
            </a:r>
            <a:r>
              <a:rPr lang="en-US" altLang="ko-KR" sz="1400"/>
              <a:t>/</a:t>
            </a:r>
            <a:r>
              <a:rPr lang="ko-KR" altLang="en-US" sz="1400"/>
              <a:t>문서관리</a:t>
            </a:r>
            <a:r>
              <a:rPr lang="en-US" altLang="ko-KR" sz="1400"/>
              <a:t>, </a:t>
            </a:r>
            <a:r>
              <a:rPr lang="ko-KR" altLang="en-US" sz="1400"/>
              <a:t>해킹예방 등 보안 문제에 대한 맞춤형 솔루션 제공</a:t>
            </a:r>
            <a:endParaRPr lang="en-US" altLang="ko-KR" sz="1400"/>
          </a:p>
          <a:p>
            <a:r>
              <a:rPr lang="ko-KR" altLang="en-US" sz="1400">
                <a:solidFill>
                  <a:srgbClr val="0000CC"/>
                </a:solidFill>
              </a:rPr>
              <a:t>③ </a:t>
            </a:r>
            <a:r>
              <a:rPr lang="en-US" altLang="ko-KR" sz="1400">
                <a:solidFill>
                  <a:srgbClr val="0000CC"/>
                </a:solidFill>
              </a:rPr>
              <a:t>[</a:t>
            </a:r>
            <a:r>
              <a:rPr lang="ko-KR" altLang="en-US" sz="1400">
                <a:solidFill>
                  <a:srgbClr val="0000CC"/>
                </a:solidFill>
              </a:rPr>
              <a:t>동반성장지원단 컨설팅</a:t>
            </a:r>
            <a:r>
              <a:rPr lang="en-US" altLang="ko-KR" sz="1400">
                <a:solidFill>
                  <a:srgbClr val="0000CC"/>
                </a:solidFill>
              </a:rPr>
              <a:t>]</a:t>
            </a:r>
            <a:r>
              <a:rPr lang="en-US" altLang="ko-KR" sz="1400"/>
              <a:t> </a:t>
            </a:r>
            <a:r>
              <a:rPr lang="ko-KR" altLang="en-US" sz="1400"/>
              <a:t>포스코 전문가들이 중소기업의 고민을 청취</a:t>
            </a:r>
            <a:r>
              <a:rPr lang="en-US" altLang="ko-KR" sz="1400"/>
              <a:t>, </a:t>
            </a:r>
            <a:br>
              <a:rPr lang="en-US" altLang="ko-KR" sz="1400"/>
            </a:br>
            <a:r>
              <a:rPr lang="en-US" altLang="ko-KR" sz="1400"/>
              <a:t>   </a:t>
            </a:r>
            <a:r>
              <a:rPr lang="ko-KR" altLang="en-US" sz="1400"/>
              <a:t> </a:t>
            </a:r>
            <a:r>
              <a:rPr lang="ko-KR" altLang="en-US" sz="1400" spc="-30"/>
              <a:t>포스코 보유 역량을 연계하는 맞춤형 컨설팅 제공</a:t>
            </a:r>
            <a:r>
              <a:rPr lang="en-US" altLang="ko-KR" sz="1400" spc="-30"/>
              <a:t>(</a:t>
            </a:r>
            <a:r>
              <a:rPr lang="ko-KR" altLang="en-US" sz="1400" spc="-30"/>
              <a:t>안전</a:t>
            </a:r>
            <a:r>
              <a:rPr lang="en-US" altLang="ko-KR" sz="1400" spc="-30"/>
              <a:t>, </a:t>
            </a:r>
            <a:r>
              <a:rPr lang="ko-KR" altLang="en-US" sz="1400" spc="-30"/>
              <a:t>환경</a:t>
            </a:r>
            <a:r>
              <a:rPr lang="en-US" altLang="ko-KR" sz="1400" spc="-30"/>
              <a:t>, </a:t>
            </a:r>
            <a:r>
              <a:rPr lang="ko-KR" altLang="en-US" sz="1400" spc="-30"/>
              <a:t>품질</a:t>
            </a:r>
            <a:r>
              <a:rPr lang="en-US" altLang="ko-KR" sz="1400" spc="-30"/>
              <a:t>, </a:t>
            </a:r>
            <a:r>
              <a:rPr lang="ko-KR" altLang="en-US" sz="1400" spc="-30"/>
              <a:t>공정 등</a:t>
            </a:r>
            <a:r>
              <a:rPr lang="en-US" altLang="ko-KR" sz="1400" spc="-30"/>
              <a:t>)</a:t>
            </a:r>
          </a:p>
          <a:p>
            <a:r>
              <a:rPr lang="ko-KR" altLang="en-US" sz="1400">
                <a:solidFill>
                  <a:srgbClr val="0000CC"/>
                </a:solidFill>
              </a:rPr>
              <a:t>④ </a:t>
            </a:r>
            <a:r>
              <a:rPr lang="en-US" altLang="ko-KR" sz="1400">
                <a:solidFill>
                  <a:srgbClr val="0000CC"/>
                </a:solidFill>
              </a:rPr>
              <a:t>[</a:t>
            </a:r>
            <a:r>
              <a:rPr lang="ko-KR" altLang="en-US" sz="1400">
                <a:solidFill>
                  <a:srgbClr val="0000CC"/>
                </a:solidFill>
              </a:rPr>
              <a:t>판매생산관리컨설팅</a:t>
            </a:r>
            <a:r>
              <a:rPr lang="en-US" altLang="ko-KR" sz="1400">
                <a:solidFill>
                  <a:srgbClr val="0000CC"/>
                </a:solidFill>
              </a:rPr>
              <a:t>] </a:t>
            </a:r>
            <a:r>
              <a:rPr lang="ko-KR" altLang="en-US" sz="1400"/>
              <a:t>설비</a:t>
            </a:r>
            <a:r>
              <a:rPr lang="en-US" altLang="ko-KR" sz="1400"/>
              <a:t>, </a:t>
            </a:r>
            <a:r>
              <a:rPr lang="ko-KR" altLang="en-US" sz="1400"/>
              <a:t>인력 등 제한된 자원 효율적 운용 위한</a:t>
            </a:r>
            <a:r>
              <a:rPr lang="en-US" altLang="ko-KR" sz="1400"/>
              <a:t> </a:t>
            </a:r>
            <a:r>
              <a:rPr lang="ko-KR" altLang="en-US" sz="1400"/>
              <a:t>판매</a:t>
            </a:r>
            <a:r>
              <a:rPr lang="en-US" altLang="ko-KR" sz="1400"/>
              <a:t>,</a:t>
            </a:r>
            <a:br>
              <a:rPr lang="en-US" altLang="ko-KR" sz="1400"/>
            </a:br>
            <a:r>
              <a:rPr lang="en-US" altLang="ko-KR" sz="1400"/>
              <a:t>    </a:t>
            </a:r>
            <a:r>
              <a:rPr lang="ko-KR" altLang="en-US" sz="1400"/>
              <a:t>생산</a:t>
            </a:r>
            <a:r>
              <a:rPr lang="en-US" altLang="ko-KR" sz="1400"/>
              <a:t>, </a:t>
            </a:r>
            <a:r>
              <a:rPr lang="ko-KR" altLang="en-US" sz="1400"/>
              <a:t>구매 관리업무에 대한 노하우 및 전문지식 공유</a:t>
            </a:r>
            <a:r>
              <a:rPr lang="en-US" altLang="ko-KR" sz="1400"/>
              <a:t>, </a:t>
            </a:r>
            <a:r>
              <a:rPr lang="ko-KR" altLang="en-US" sz="1400"/>
              <a:t>생산성 향상 지원</a:t>
            </a:r>
            <a:endParaRPr lang="en-US" altLang="ko-KR" sz="1400">
              <a:solidFill>
                <a:srgbClr val="0000CC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6754CCF3-4B14-F58C-2E84-5EF61C85E014}"/>
              </a:ext>
            </a:extLst>
          </p:cNvPr>
          <p:cNvSpPr txBox="1"/>
          <p:nvPr/>
        </p:nvSpPr>
        <p:spPr>
          <a:xfrm>
            <a:off x="6080596" y="9518312"/>
            <a:ext cx="764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dirty="0" smtClean="0"/>
              <a:t>1/3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4721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 Box 29"/>
          <p:cNvSpPr txBox="1">
            <a:spLocks noChangeArrowheads="1"/>
          </p:cNvSpPr>
          <p:nvPr/>
        </p:nvSpPr>
        <p:spPr bwMode="auto">
          <a:xfrm>
            <a:off x="289978" y="3732351"/>
            <a:ext cx="5476179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3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  <a:sym typeface="Wingdings" pitchFamily="2" charset="2"/>
              </a:rPr>
              <a:t></a:t>
            </a:r>
            <a:r>
              <a:rPr kumimoji="1" lang="en-US" altLang="ko-KR" sz="13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  <a:t> [JUMP] </a:t>
            </a:r>
            <a:r>
              <a:rPr kumimoji="1" lang="ko-KR" altLang="en-US" sz="1300" b="1">
                <a:latin typeface="+mn-ea"/>
              </a:rPr>
              <a:t>참여를 희망하시거나 관심있는 프로그램명을 기입해주세요</a:t>
            </a:r>
            <a:r>
              <a:rPr kumimoji="1" lang="en-US" altLang="ko-KR" sz="1300" b="1">
                <a:latin typeface="+mn-ea"/>
              </a:rPr>
              <a:t>.</a:t>
            </a:r>
            <a:endParaRPr kumimoji="1" lang="ko-KR" sz="1300" b="1" i="0" u="none" strike="noStrike" cap="none" normalizeH="0" baseline="0">
              <a:ln>
                <a:noFill/>
              </a:ln>
              <a:solidFill>
                <a:schemeClr val="tx1"/>
              </a:solidFill>
              <a:latin typeface="+mn-ea"/>
            </a:endParaRPr>
          </a:p>
        </p:txBody>
      </p:sp>
      <p:sp>
        <p:nvSpPr>
          <p:cNvPr id="16" name="Rectangle 1">
            <a:extLst>
              <a:ext uri="{FF2B5EF4-FFF2-40B4-BE49-F238E27FC236}">
                <a16:creationId xmlns="" xmlns:a16="http://schemas.microsoft.com/office/drawing/2014/main" id="{4C2ABADC-12D0-E477-4AB7-D6CF5C116F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978" y="4711576"/>
            <a:ext cx="6526935" cy="4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0" rIns="108000" bIns="0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kumimoji="1" lang="ko-KR" altLang="ko-KR" sz="13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  <a:sym typeface="Wingdings" pitchFamily="2" charset="2"/>
              </a:rPr>
              <a:t></a:t>
            </a:r>
            <a:r>
              <a:rPr kumimoji="1" lang="en-US" altLang="ko-KR" sz="13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  <a:t> [JUMP]</a:t>
            </a:r>
            <a:r>
              <a:rPr lang="en-US" altLang="ko-KR" sz="13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13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찾아가는 </a:t>
            </a:r>
            <a:r>
              <a:rPr lang="en-US" altLang="ko-KR" sz="13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JUMP</a:t>
            </a:r>
            <a:r>
              <a:rPr lang="ko-KR" altLang="en-US" sz="13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설명회를 희망하실 경우 희망주를 기입하여 주십시오</a:t>
            </a:r>
            <a:r>
              <a:rPr lang="en-US" altLang="ko-KR" sz="13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  <a: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/>
            </a:r>
            <a:br>
              <a:rPr lang="en-US" altLang="ko-KR" sz="14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</a:br>
            <a:r>
              <a:rPr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(</a:t>
            </a:r>
            <a:r>
              <a:rPr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설명회 소요 시간은 대략</a:t>
            </a:r>
            <a:r>
              <a:rPr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30~50</a:t>
            </a:r>
            <a:r>
              <a:rPr lang="ko-KR" altLang="en-US" sz="12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분이며 회사별 환경에 따라 다를수 있음</a:t>
            </a:r>
            <a:r>
              <a:rPr lang="en-US" altLang="ko-KR" sz="12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)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="" xmlns:a16="http://schemas.microsoft.com/office/drawing/2014/main" id="{C39BABDF-36F0-1FBD-F339-E6D7E4D4070E}"/>
              </a:ext>
            </a:extLst>
          </p:cNvPr>
          <p:cNvSpPr/>
          <p:nvPr/>
        </p:nvSpPr>
        <p:spPr>
          <a:xfrm>
            <a:off x="346372" y="4092391"/>
            <a:ext cx="6174000" cy="572577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Rectangle 1">
            <a:extLst>
              <a:ext uri="{FF2B5EF4-FFF2-40B4-BE49-F238E27FC236}">
                <a16:creationId xmlns="" xmlns:a16="http://schemas.microsoft.com/office/drawing/2014/main" id="{D4958A33-5C4A-CD6C-F9BD-575DC32368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986" y="4105193"/>
            <a:ext cx="6191250" cy="199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0" rIns="108000" bIns="0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ko-KR" altLang="en-US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프로그램별 중복 선택 가능 예</a:t>
            </a:r>
            <a:r>
              <a:rPr lang="en-US" altLang="ko-KR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) </a:t>
            </a:r>
            <a:r>
              <a:rPr lang="ko-KR" altLang="en-US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설비지원 솔루션</a:t>
            </a:r>
            <a:r>
              <a:rPr lang="en-US" altLang="ko-KR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, </a:t>
            </a:r>
            <a:r>
              <a:rPr lang="ko-KR" altLang="en-US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정보보안컨설팅</a:t>
            </a:r>
            <a:endParaRPr lang="en-US" altLang="ko-KR" sz="1200" i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="" xmlns:a16="http://schemas.microsoft.com/office/drawing/2014/main" id="{031956C5-66A4-9306-F453-109A3C0D36D6}"/>
              </a:ext>
            </a:extLst>
          </p:cNvPr>
          <p:cNvSpPr/>
          <p:nvPr/>
        </p:nvSpPr>
        <p:spPr>
          <a:xfrm>
            <a:off x="346372" y="5241920"/>
            <a:ext cx="6174000" cy="572400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Rectangle 1">
            <a:extLst>
              <a:ext uri="{FF2B5EF4-FFF2-40B4-BE49-F238E27FC236}">
                <a16:creationId xmlns="" xmlns:a16="http://schemas.microsoft.com/office/drawing/2014/main" id="{1B2775AB-3F1F-AA09-0505-DC2B85C836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986" y="5275710"/>
            <a:ext cx="6526935" cy="199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0" rIns="108000" bIns="0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ko-KR" altLang="en-US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예</a:t>
            </a:r>
            <a:r>
              <a:rPr lang="en-US" altLang="ko-KR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) 7</a:t>
            </a:r>
            <a:r>
              <a:rPr lang="ko-KR" altLang="en-US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월 </a:t>
            </a:r>
            <a:r>
              <a:rPr lang="en-US" altLang="ko-KR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2~3</a:t>
            </a:r>
            <a:r>
              <a:rPr lang="ko-KR" altLang="en-US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주</a:t>
            </a:r>
            <a:r>
              <a:rPr lang="en-US" altLang="ko-KR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, </a:t>
            </a:r>
            <a:r>
              <a:rPr lang="ko-KR" altLang="en-US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설비지원 솔루션 상세 설명 희망 </a:t>
            </a:r>
            <a:endParaRPr lang="en-US" altLang="ko-KR" sz="1200" i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</p:txBody>
      </p:sp>
      <p:sp>
        <p:nvSpPr>
          <p:cNvPr id="25" name="Text Box 29">
            <a:extLst>
              <a:ext uri="{FF2B5EF4-FFF2-40B4-BE49-F238E27FC236}">
                <a16:creationId xmlns="" xmlns:a16="http://schemas.microsoft.com/office/drawing/2014/main" id="{C66FA148-FDA1-364A-AA77-291104C9E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978" y="5838304"/>
            <a:ext cx="491192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1" sz="1300" b="1" i="0" u="none" strike="noStrike" cap="none" normalizeH="0" baseline="0">
                <a:ln>
                  <a:noFill/>
                </a:ln>
                <a:latin typeface="+mn-ea"/>
              </a:defRPr>
            </a:lvl1pPr>
          </a:lstStyle>
          <a:p>
            <a:r>
              <a:rPr lang="ko-KR" altLang="ko-KR">
                <a:sym typeface="Wingdings" pitchFamily="2" charset="2"/>
              </a:rPr>
              <a:t></a:t>
            </a:r>
            <a:r>
              <a:rPr lang="en-US" altLang="ko-KR"/>
              <a:t> [</a:t>
            </a:r>
            <a:r>
              <a:rPr lang="ko-KR" altLang="en-US"/>
              <a:t>교육</a:t>
            </a:r>
            <a:r>
              <a:rPr lang="en-US" altLang="ko-KR"/>
              <a:t>] </a:t>
            </a:r>
            <a:r>
              <a:rPr lang="ko-KR" altLang="en-US"/>
              <a:t>포스코에서는 다양한 교육 프로그램을 운영중입니다</a:t>
            </a:r>
            <a:r>
              <a:rPr lang="en-US" altLang="ko-KR"/>
              <a:t>. </a:t>
            </a:r>
            <a:br>
              <a:rPr lang="en-US" altLang="ko-KR"/>
            </a:br>
            <a:r>
              <a:rPr lang="en-US" altLang="ko-KR"/>
              <a:t>            </a:t>
            </a:r>
            <a:r>
              <a:rPr lang="ko-KR" altLang="en-US"/>
              <a:t>희망하시는 분야를 기입하여 주세요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="" xmlns:a16="http://schemas.microsoft.com/office/drawing/2014/main" id="{0621F6E8-700D-8AC6-404C-B8F4AC924659}"/>
              </a:ext>
            </a:extLst>
          </p:cNvPr>
          <p:cNvSpPr/>
          <p:nvPr/>
        </p:nvSpPr>
        <p:spPr>
          <a:xfrm>
            <a:off x="346372" y="6345847"/>
            <a:ext cx="6174000" cy="572577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Rectangle 1">
            <a:extLst>
              <a:ext uri="{FF2B5EF4-FFF2-40B4-BE49-F238E27FC236}">
                <a16:creationId xmlns="" xmlns:a16="http://schemas.microsoft.com/office/drawing/2014/main" id="{454A07C4-0C21-E836-973F-7CBADAB2B0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656" y="6395318"/>
            <a:ext cx="61912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0" rIns="108000" bIns="0">
            <a:spAutoFit/>
          </a:bodyPr>
          <a:lstStyle/>
          <a:p>
            <a:pPr>
              <a:spcAft>
                <a:spcPts val="600"/>
              </a:spcAft>
            </a:pPr>
            <a:r>
              <a:rPr lang="ko-KR" altLang="en-US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철강 기초이론</a:t>
            </a:r>
            <a:r>
              <a:rPr lang="en-US" altLang="ko-KR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생산 공정</a:t>
            </a:r>
            <a:r>
              <a:rPr lang="en-US" altLang="ko-KR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제품 지식</a:t>
            </a:r>
            <a:r>
              <a:rPr lang="en-US" altLang="ko-KR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탄소중립</a:t>
            </a:r>
            <a:r>
              <a:rPr lang="en-US" altLang="ko-KR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제철소 라인 투어</a:t>
            </a:r>
            <a:r>
              <a:rPr lang="en-US" altLang="ko-KR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무역통상 중 택</a:t>
            </a:r>
            <a:r>
              <a:rPr lang="en-US" altLang="ko-KR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br>
              <a:rPr lang="en-US" altLang="ko-KR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또는</a:t>
            </a:r>
            <a:r>
              <a:rPr lang="en-US" altLang="ko-KR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자유 기입</a:t>
            </a:r>
            <a:endParaRPr lang="en-US" altLang="ko-KR" sz="1200" i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</p:txBody>
      </p:sp>
      <p:sp>
        <p:nvSpPr>
          <p:cNvPr id="2" name="Text Box 29">
            <a:extLst>
              <a:ext uri="{FF2B5EF4-FFF2-40B4-BE49-F238E27FC236}">
                <a16:creationId xmlns="" xmlns:a16="http://schemas.microsoft.com/office/drawing/2014/main" id="{06AFA8D5-51E5-AFAA-8491-4EE49C803E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978" y="6931124"/>
            <a:ext cx="632737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1" sz="1300" b="1" i="0" u="none" strike="noStrike" cap="none" normalizeH="0" baseline="0">
                <a:ln>
                  <a:noFill/>
                </a:ln>
                <a:latin typeface="+mn-ea"/>
              </a:defRPr>
            </a:lvl1pPr>
          </a:lstStyle>
          <a:p>
            <a:pPr marL="174625" indent="-174625">
              <a:buFont typeface="Wingdings" panose="05000000000000000000" pitchFamily="2" charset="2"/>
              <a:buChar char="q"/>
            </a:pPr>
            <a:r>
              <a:rPr lang="en-US" altLang="ko-KR"/>
              <a:t> [e-Sales] </a:t>
            </a:r>
            <a:r>
              <a:rPr lang="ko-KR" altLang="en-US" b="0">
                <a:latin typeface="맑은 고딕" panose="020B0503020000020004" pitchFamily="50" charset="-127"/>
                <a:ea typeface="맑은 고딕" panose="020B0503020000020004" pitchFamily="50" charset="-127"/>
              </a:rPr>
              <a:t>시스템 활용의 불편사항 </a:t>
            </a:r>
            <a:r>
              <a:rPr lang="en-US" altLang="ko-KR" b="0">
                <a:latin typeface="맑은 고딕" panose="020B0503020000020004" pitchFamily="50" charset="-127"/>
                <a:ea typeface="맑은 고딕" panose="020B0503020000020004" pitchFamily="50" charset="-127"/>
              </a:rPr>
              <a:t>VOC </a:t>
            </a:r>
            <a:r>
              <a:rPr lang="ko-KR" altLang="en-US" b="0">
                <a:latin typeface="맑은 고딕" panose="020B0503020000020004" pitchFamily="50" charset="-127"/>
                <a:ea typeface="맑은 고딕" panose="020B0503020000020004" pitchFamily="50" charset="-127"/>
              </a:rPr>
              <a:t>조사와 찾아가는 </a:t>
            </a:r>
            <a:r>
              <a:rPr lang="en-US" altLang="ko-KR" b="0">
                <a:latin typeface="맑은 고딕" panose="020B0503020000020004" pitchFamily="50" charset="-127"/>
                <a:ea typeface="맑은 고딕" panose="020B0503020000020004" pitchFamily="50" charset="-127"/>
              </a:rPr>
              <a:t>e-Sales</a:t>
            </a:r>
            <a:r>
              <a:rPr lang="ko-KR" altLang="en-US" b="0">
                <a:latin typeface="맑은 고딕" panose="020B0503020000020004" pitchFamily="50" charset="-127"/>
                <a:ea typeface="맑은 고딕" panose="020B0503020000020004" pitchFamily="50" charset="-127"/>
              </a:rPr>
              <a:t> 활용 교육을 </a:t>
            </a:r>
            <a:endParaRPr lang="en-US" altLang="ko-KR" b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b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b="0">
                <a:latin typeface="맑은 고딕" panose="020B0503020000020004" pitchFamily="50" charset="-127"/>
                <a:ea typeface="맑은 고딕" panose="020B0503020000020004" pitchFamily="50" charset="-127"/>
              </a:rPr>
              <a:t>실시하고 있습니다</a:t>
            </a:r>
            <a:r>
              <a:rPr lang="en-US" altLang="ko-KR" b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0">
                <a:latin typeface="맑은 고딕" panose="020B0503020000020004" pitchFamily="50" charset="-127"/>
                <a:ea typeface="맑은 고딕" panose="020B0503020000020004" pitchFamily="50" charset="-127"/>
              </a:rPr>
              <a:t>방문을 희망하시면 희망 일정과 방문지역을 기입해주세요</a:t>
            </a:r>
            <a:r>
              <a:rPr lang="en-US" altLang="ko-KR" b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b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1D20D714-0243-11BD-829B-9E76346279AC}"/>
              </a:ext>
            </a:extLst>
          </p:cNvPr>
          <p:cNvSpPr/>
          <p:nvPr/>
        </p:nvSpPr>
        <p:spPr>
          <a:xfrm>
            <a:off x="346372" y="7474808"/>
            <a:ext cx="6174000" cy="572577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Rectangle 1">
            <a:extLst>
              <a:ext uri="{FF2B5EF4-FFF2-40B4-BE49-F238E27FC236}">
                <a16:creationId xmlns="" xmlns:a16="http://schemas.microsoft.com/office/drawing/2014/main" id="{0E3FC439-ED4E-439B-6134-12ACA99FB4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986" y="7498332"/>
            <a:ext cx="6191250" cy="199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0" rIns="108000" bIns="0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ko-KR" altLang="en-US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예</a:t>
            </a:r>
            <a:r>
              <a:rPr lang="en-US" altLang="ko-KR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 7</a:t>
            </a:r>
            <a:r>
              <a:rPr lang="ko-KR" altLang="en-US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2~3</a:t>
            </a:r>
            <a:r>
              <a:rPr lang="ko-KR" altLang="en-US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주</a:t>
            </a:r>
            <a:r>
              <a:rPr lang="en-US" altLang="ko-KR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 </a:t>
            </a:r>
            <a:r>
              <a:rPr lang="en-US" altLang="ko-KR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e-Sales </a:t>
            </a:r>
            <a:r>
              <a:rPr lang="ko-KR" altLang="en-US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사용자 교육 요청 및 </a:t>
            </a:r>
            <a:r>
              <a:rPr lang="en-US" altLang="ko-KR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VOC </a:t>
            </a:r>
            <a:r>
              <a:rPr lang="ko-KR" altLang="en-US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청취</a:t>
            </a:r>
            <a:r>
              <a:rPr lang="en-US" altLang="ko-KR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200" i="1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포항 공장내</a:t>
            </a:r>
            <a:endParaRPr lang="en-US" altLang="ko-KR" sz="1200" i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</p:txBody>
      </p:sp>
      <p:sp>
        <p:nvSpPr>
          <p:cNvPr id="15" name="Text Box 29">
            <a:extLst>
              <a:ext uri="{FF2B5EF4-FFF2-40B4-BE49-F238E27FC236}">
                <a16:creationId xmlns="" xmlns:a16="http://schemas.microsoft.com/office/drawing/2014/main" id="{30D459E0-3F65-1C1C-3D87-174CF00E6B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978" y="8049344"/>
            <a:ext cx="62803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1" sz="1300" b="1" i="0" u="none" strike="noStrike" cap="none" normalizeH="0" baseline="0">
                <a:ln>
                  <a:noFill/>
                </a:ln>
                <a:latin typeface="+mn-ea"/>
              </a:defRPr>
            </a:lvl1pPr>
          </a:lstStyle>
          <a:p>
            <a:r>
              <a:rPr lang="ko-KR" altLang="ko-KR">
                <a:sym typeface="Wingdings" pitchFamily="2" charset="2"/>
              </a:rPr>
              <a:t></a:t>
            </a:r>
            <a:r>
              <a:rPr lang="en-US" altLang="ko-KR"/>
              <a:t> 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포스코의 지원이 필요한것이 있다면 무엇이든 좋으니 말씀 부탁드립니다</a:t>
            </a:r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  <a:r>
              <a:rPr lang="ko-KR" altLang="en-US" sz="14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="" xmlns:a16="http://schemas.microsoft.com/office/drawing/2014/main" id="{D1229CCE-F1B7-AB45-EDA1-8D931F1F7022}"/>
              </a:ext>
            </a:extLst>
          </p:cNvPr>
          <p:cNvSpPr/>
          <p:nvPr/>
        </p:nvSpPr>
        <p:spPr>
          <a:xfrm>
            <a:off x="346372" y="8399859"/>
            <a:ext cx="6174000" cy="572577"/>
          </a:xfrm>
          <a:prstGeom prst="rect">
            <a:avLst/>
          </a:prstGeom>
          <a:noFill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Rectangle 1">
            <a:extLst>
              <a:ext uri="{FF2B5EF4-FFF2-40B4-BE49-F238E27FC236}">
                <a16:creationId xmlns="" xmlns:a16="http://schemas.microsoft.com/office/drawing/2014/main" id="{7BAADDF3-B79A-A04A-7307-BBD8F37A5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986" y="8425376"/>
            <a:ext cx="6191250" cy="199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0" rIns="108000" bIns="0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ko-KR" altLang="en-US" sz="1200" b="0" i="1">
                <a:solidFill>
                  <a:schemeClr val="bg1">
                    <a:lumMod val="5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자유기술</a:t>
            </a:r>
            <a:endParaRPr lang="en-US" altLang="ko-KR" sz="1200" i="1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</p:txBody>
      </p:sp>
      <p:graphicFrame>
        <p:nvGraphicFramePr>
          <p:cNvPr id="12" name="표 11">
            <a:extLst>
              <a:ext uri="{FF2B5EF4-FFF2-40B4-BE49-F238E27FC236}">
                <a16:creationId xmlns="" xmlns:a16="http://schemas.microsoft.com/office/drawing/2014/main" id="{BB43A363-B7D0-92D8-0AEF-F7A1F6FE1DF3}"/>
              </a:ext>
            </a:extLst>
          </p:cNvPr>
          <p:cNvGraphicFramePr>
            <a:graphicFrameLocks noGrp="1"/>
          </p:cNvGraphicFramePr>
          <p:nvPr/>
        </p:nvGraphicFramePr>
        <p:xfrm>
          <a:off x="342900" y="729928"/>
          <a:ext cx="6172199" cy="2871753"/>
        </p:xfrm>
        <a:graphic>
          <a:graphicData uri="http://schemas.openxmlformats.org/drawingml/2006/table">
            <a:tbl>
              <a:tblPr/>
              <a:tblGrid>
                <a:gridCol w="801264">
                  <a:extLst>
                    <a:ext uri="{9D8B030D-6E8A-4147-A177-3AD203B41FA5}">
                      <a16:colId xmlns="" xmlns:a16="http://schemas.microsoft.com/office/drawing/2014/main" val="404998611"/>
                    </a:ext>
                  </a:extLst>
                </a:gridCol>
                <a:gridCol w="1204716">
                  <a:extLst>
                    <a:ext uri="{9D8B030D-6E8A-4147-A177-3AD203B41FA5}">
                      <a16:colId xmlns="" xmlns:a16="http://schemas.microsoft.com/office/drawing/2014/main" val="49086181"/>
                    </a:ext>
                  </a:extLst>
                </a:gridCol>
                <a:gridCol w="489835">
                  <a:extLst>
                    <a:ext uri="{9D8B030D-6E8A-4147-A177-3AD203B41FA5}">
                      <a16:colId xmlns="" xmlns:a16="http://schemas.microsoft.com/office/drawing/2014/main" val="2997564046"/>
                    </a:ext>
                  </a:extLst>
                </a:gridCol>
                <a:gridCol w="662293">
                  <a:extLst>
                    <a:ext uri="{9D8B030D-6E8A-4147-A177-3AD203B41FA5}">
                      <a16:colId xmlns="" xmlns:a16="http://schemas.microsoft.com/office/drawing/2014/main" val="1983590548"/>
                    </a:ext>
                  </a:extLst>
                </a:gridCol>
                <a:gridCol w="792099">
                  <a:extLst>
                    <a:ext uri="{9D8B030D-6E8A-4147-A177-3AD203B41FA5}">
                      <a16:colId xmlns="" xmlns:a16="http://schemas.microsoft.com/office/drawing/2014/main" val="1806346521"/>
                    </a:ext>
                  </a:extLst>
                </a:gridCol>
                <a:gridCol w="673331">
                  <a:extLst>
                    <a:ext uri="{9D8B030D-6E8A-4147-A177-3AD203B41FA5}">
                      <a16:colId xmlns="" xmlns:a16="http://schemas.microsoft.com/office/drawing/2014/main" val="4064765895"/>
                    </a:ext>
                  </a:extLst>
                </a:gridCol>
                <a:gridCol w="1548661">
                  <a:extLst>
                    <a:ext uri="{9D8B030D-6E8A-4147-A177-3AD203B41FA5}">
                      <a16:colId xmlns="" xmlns:a16="http://schemas.microsoft.com/office/drawing/2014/main" val="2297500189"/>
                    </a:ext>
                  </a:extLst>
                </a:gridCol>
              </a:tblGrid>
              <a:tr h="201117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회사 정보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47834201"/>
                  </a:ext>
                </a:extLst>
              </a:tr>
              <a:tr h="39581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회사명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 거래여부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대표자</a:t>
                      </a:r>
                      <a:endParaRPr lang="en-US" altLang="ko-KR" sz="12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업종명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주생산품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기업구분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61812489"/>
                  </a:ext>
                </a:extLst>
              </a:tr>
              <a:tr h="39581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㈜</a:t>
                      </a:r>
                      <a:r>
                        <a:rPr 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OO</a:t>
                      </a:r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구매</a:t>
                      </a:r>
                      <a:r>
                        <a:rPr lang="en-US" altLang="ko-KR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납품</a:t>
                      </a:r>
                      <a:r>
                        <a:rPr lang="en-US" altLang="ko-KR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</a:p>
                    <a:p>
                      <a:pPr algn="ctr" fontAlgn="ctr"/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</a:t>
                      </a:r>
                      <a:r>
                        <a:rPr lang="en-US" altLang="ko-KR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미거래 등</a:t>
                      </a:r>
                      <a:r>
                        <a:rPr lang="en-US" altLang="ko-KR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택</a:t>
                      </a:r>
                      <a:r>
                        <a:rPr lang="en-US" altLang="ko-KR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ko-KR" sz="1200" b="0" i="1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홍길동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제조업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냉연제품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중소</a:t>
                      </a:r>
                      <a:r>
                        <a:rPr lang="en-US" altLang="ko-KR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중견</a:t>
                      </a:r>
                      <a:r>
                        <a:rPr lang="en-US" altLang="ko-KR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485568302"/>
                  </a:ext>
                </a:extLst>
              </a:tr>
              <a:tr h="31977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256941048"/>
                  </a:ext>
                </a:extLst>
              </a:tr>
              <a:tr h="201117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설문 응답자 정보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 고객사일 경우만 답변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46655726"/>
                  </a:ext>
                </a:extLst>
              </a:tr>
              <a:tr h="39581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  <a:r>
                        <a:rPr lang="en-US" altLang="ko-KR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직위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부서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전화번호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전화번호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이메일</a:t>
                      </a:r>
                      <a:endParaRPr lang="en-US" altLang="ko-KR" sz="12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고객사</a:t>
                      </a:r>
                      <a:endParaRPr lang="en-US" altLang="ko-KR" sz="12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 </a:t>
                      </a:r>
                      <a:endParaRPr lang="en-US" altLang="ko-KR" sz="12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판매담당자 성명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17708759"/>
                  </a:ext>
                </a:extLst>
              </a:tr>
              <a:tr h="59051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김철수</a:t>
                      </a:r>
                      <a:r>
                        <a:rPr lang="en-US" altLang="ko-KR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</a:p>
                    <a:p>
                      <a:pPr algn="ctr" fontAlgn="ctr"/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부장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구매팀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010-1234-1234</a:t>
                      </a:r>
                      <a:endParaRPr lang="ko-KR" altLang="en-US" sz="1200" b="0" i="1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010-1234-1234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en-US" altLang="ko-KR" sz="1200" b="0" i="1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모르면 공란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가공센터</a:t>
                      </a:r>
                      <a:r>
                        <a:rPr lang="en-US" altLang="ko-KR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그룹사 </a:t>
                      </a:r>
                      <a:endParaRPr lang="en-US" altLang="ko-KR" sz="1200" b="0" i="1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거래시</a:t>
                      </a:r>
                      <a:b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회사명</a:t>
                      </a:r>
                      <a:r>
                        <a:rPr lang="en-US" altLang="ko-KR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200" b="0" i="1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담당자명 기재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071092369"/>
                  </a:ext>
                </a:extLst>
              </a:tr>
              <a:tr h="20111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en-US" altLang="ko-KR" sz="12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en-US" altLang="ko-KR" sz="12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</a:p>
                  </a:txBody>
                  <a:tcPr marL="6031" marR="6031" marT="603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270336043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B9D263C-E048-1335-BF6B-A26D89727CA7}"/>
              </a:ext>
            </a:extLst>
          </p:cNvPr>
          <p:cNvSpPr txBox="1"/>
          <p:nvPr/>
        </p:nvSpPr>
        <p:spPr>
          <a:xfrm>
            <a:off x="-57864" y="1322369"/>
            <a:ext cx="476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i="1"/>
              <a:t>작성예시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D820DF8-BDE8-8D5F-F5CD-81EF8F230CAF}"/>
              </a:ext>
            </a:extLst>
          </p:cNvPr>
          <p:cNvSpPr txBox="1"/>
          <p:nvPr/>
        </p:nvSpPr>
        <p:spPr>
          <a:xfrm>
            <a:off x="-57864" y="2767638"/>
            <a:ext cx="476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i="1"/>
              <a:t>작성예시</a:t>
            </a:r>
          </a:p>
        </p:txBody>
      </p:sp>
      <p:sp>
        <p:nvSpPr>
          <p:cNvPr id="17" name="Text Box 29">
            <a:extLst>
              <a:ext uri="{FF2B5EF4-FFF2-40B4-BE49-F238E27FC236}">
                <a16:creationId xmlns="" xmlns:a16="http://schemas.microsoft.com/office/drawing/2014/main" id="{901C9EFC-BF15-1349-5DE0-FA9101C44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794" y="280441"/>
            <a:ext cx="570380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  <a:t>[</a:t>
            </a:r>
            <a:r>
              <a:rPr kumimoji="1" lang="ko-KR" altLang="en-US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  <a:t>기본정보</a:t>
            </a:r>
            <a:r>
              <a:rPr kumimoji="1" lang="en-US" altLang="ko-KR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  <a:t>] </a:t>
            </a:r>
            <a:r>
              <a:rPr kumimoji="1" lang="ko-KR" altLang="en-US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  <a:t>응답을 희망하시는 경우 아래 항목에 대해 기재 부탁드립니다</a:t>
            </a:r>
            <a:r>
              <a:rPr kumimoji="1" lang="en-US" altLang="ko-KR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  <a:t>.</a:t>
            </a:r>
            <a:br>
              <a:rPr kumimoji="1" lang="en-US" altLang="ko-KR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</a:br>
            <a:r>
              <a:rPr kumimoji="1" lang="en-US" altLang="ko-KR" sz="1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  <a:t>               * </a:t>
            </a:r>
            <a:r>
              <a:rPr kumimoji="1" lang="ko-KR" altLang="en-US" sz="1200" b="1" i="1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  <a:t>보내주신 의견은 귀사 지원 목적으로만 활용될 것을 약속드립니다</a:t>
            </a:r>
            <a:r>
              <a:rPr kumimoji="1" lang="en-US" altLang="ko-KR" sz="1200" b="1" i="1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  <a:t>.</a:t>
            </a:r>
            <a:endParaRPr kumimoji="1" lang="ko-KR" sz="1200" b="1" i="1" u="none" strike="noStrike" cap="none" normalizeH="0" baseline="0">
              <a:ln>
                <a:noFill/>
              </a:ln>
              <a:solidFill>
                <a:schemeClr val="tx1"/>
              </a:solidFill>
              <a:latin typeface="+mn-ea"/>
            </a:endParaRPr>
          </a:p>
        </p:txBody>
      </p:sp>
      <p:sp>
        <p:nvSpPr>
          <p:cNvPr id="26" name="Text Box 29">
            <a:extLst>
              <a:ext uri="{FF2B5EF4-FFF2-40B4-BE49-F238E27FC236}">
                <a16:creationId xmlns="" xmlns:a16="http://schemas.microsoft.com/office/drawing/2014/main" id="{ED1CD2A9-6924-1B59-6FAA-E9DA29DBE3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630" y="9057456"/>
            <a:ext cx="652693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>
                <a:latin typeface="+mn-ea"/>
              </a:rPr>
              <a:t>[</a:t>
            </a:r>
            <a:r>
              <a:rPr kumimoji="1" lang="ko-KR" altLang="en-US" sz="1400" b="1">
                <a:latin typeface="+mn-ea"/>
              </a:rPr>
              <a:t>회신 방법</a:t>
            </a:r>
            <a:r>
              <a:rPr kumimoji="1" lang="en-US" altLang="ko-KR" sz="1400" b="1">
                <a:latin typeface="+mn-ea"/>
              </a:rPr>
              <a:t>] </a:t>
            </a:r>
            <a:r>
              <a:rPr kumimoji="1" lang="ko-KR" altLang="en-US" sz="1400" b="1">
                <a:latin typeface="+mn-ea"/>
              </a:rPr>
              <a:t>본 페이지를 사진 촬영</a:t>
            </a:r>
            <a:r>
              <a:rPr kumimoji="1" lang="en-US" altLang="ko-KR" sz="1400" b="1">
                <a:latin typeface="+mn-ea"/>
              </a:rPr>
              <a:t>/</a:t>
            </a:r>
            <a:r>
              <a:rPr kumimoji="1" lang="ko-KR" altLang="en-US" sz="1400" b="1">
                <a:latin typeface="+mn-ea"/>
              </a:rPr>
              <a:t>스캔 후 이메일로 발송하시면 됩니다</a:t>
            </a:r>
            <a:r>
              <a:rPr kumimoji="1" lang="en-US" altLang="ko-KR" sz="1400" b="1">
                <a:latin typeface="+mn-ea"/>
              </a:rPr>
              <a:t>.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1" i="1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  <a:t>※ </a:t>
            </a:r>
            <a:r>
              <a:rPr kumimoji="1" lang="ko-KR" altLang="en-US" sz="1400" b="1" i="1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  <a:t>문의처 </a:t>
            </a:r>
            <a:r>
              <a:rPr kumimoji="1" lang="en-US" altLang="ko-KR" sz="1400" b="1" i="1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  <a:t>: </a:t>
            </a:r>
            <a:r>
              <a:rPr kumimoji="1" lang="ko-KR" altLang="en-US" sz="1400" b="1" i="1">
                <a:latin typeface="+mn-ea"/>
              </a:rPr>
              <a:t>포스코 마케팅전략실 고경주 차장 </a:t>
            </a:r>
            <a:r>
              <a:rPr kumimoji="1" lang="en-US" altLang="ko-KR" sz="1400" b="1" i="1">
                <a:latin typeface="+mn-ea"/>
              </a:rPr>
              <a:t>0</a:t>
            </a:r>
            <a:r>
              <a:rPr kumimoji="1" lang="en-US" altLang="ko-KR" sz="1400" b="1" i="1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  <a:t>2-3457-0733</a:t>
            </a:r>
            <a:br>
              <a:rPr kumimoji="1" lang="en-US" altLang="ko-KR" sz="1400" b="1" i="1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</a:br>
            <a:r>
              <a:rPr kumimoji="1" lang="en-US" altLang="ko-KR" sz="1400" b="1" i="1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  <a:t>※ </a:t>
            </a:r>
            <a:r>
              <a:rPr kumimoji="1" lang="ko-KR" altLang="en-US" sz="1400" b="1" i="1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  <a:t>메일 주소 </a:t>
            </a:r>
            <a:r>
              <a:rPr kumimoji="1" lang="en-US" altLang="ko-KR" sz="1400" b="1" i="1" u="none" strike="noStrike" cap="none" normalizeH="0" baseline="0">
                <a:ln>
                  <a:noFill/>
                </a:ln>
                <a:solidFill>
                  <a:schemeClr val="tx1"/>
                </a:solidFill>
                <a:latin typeface="+mn-ea"/>
              </a:rPr>
              <a:t>: baloongum@posco.com</a:t>
            </a:r>
            <a:endParaRPr kumimoji="1" lang="ko-KR" sz="1400" b="1" i="1" u="none" strike="noStrike" cap="none" normalizeH="0" baseline="0">
              <a:ln>
                <a:noFill/>
              </a:ln>
              <a:solidFill>
                <a:schemeClr val="tx1"/>
              </a:solidFill>
              <a:latin typeface="+mn-ea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811E3869-072A-AEA8-1323-47A4EA640710}"/>
              </a:ext>
            </a:extLst>
          </p:cNvPr>
          <p:cNvSpPr txBox="1"/>
          <p:nvPr/>
        </p:nvSpPr>
        <p:spPr>
          <a:xfrm>
            <a:off x="6080596" y="9518312"/>
            <a:ext cx="764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dirty="0" smtClean="0"/>
              <a:t>2/3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70741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>
            <a:extLst>
              <a:ext uri="{FF2B5EF4-FFF2-40B4-BE49-F238E27FC236}">
                <a16:creationId xmlns="" xmlns:a16="http://schemas.microsoft.com/office/drawing/2014/main" id="{9C0F1B73-ADE8-FA03-BE97-DACBA6D068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2369" y="7792594"/>
            <a:ext cx="5112568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0" rIns="108000" bIns="0">
            <a:spAutoFit/>
          </a:bodyPr>
          <a:lstStyle/>
          <a:p>
            <a:pPr marL="444500" indent="-444500" algn="r">
              <a:spcAft>
                <a:spcPts val="600"/>
              </a:spcAft>
            </a:pP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* 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저리대출지원 제외</a:t>
            </a: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중소</a:t>
            </a: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/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중견기업 모두 지원이 가능하나</a:t>
            </a: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/>
            </a:r>
            <a:b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</a:b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신청이 몰릴 경우 지원 인력 부족으로 지원이 어려울 수 있습니다</a:t>
            </a: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</a:p>
          <a:p>
            <a:pPr marL="444500" indent="-444500" algn="r">
              <a:spcAft>
                <a:spcPts val="600"/>
              </a:spcAft>
            </a:pP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* 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일부 프로그램의 경우 </a:t>
            </a:r>
            <a:r>
              <a:rPr lang="ko-KR" altLang="en-US" sz="12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포스코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</a:t>
            </a:r>
            <a:r>
              <a:rPr lang="ko-KR" altLang="en-US" sz="12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고객사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한정으로 지원될 수 있습니다</a:t>
            </a: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C7FB419F-0AD6-BBC7-0B38-084EA778DD86}"/>
              </a:ext>
            </a:extLst>
          </p:cNvPr>
          <p:cNvSpPr txBox="1"/>
          <p:nvPr/>
        </p:nvSpPr>
        <p:spPr>
          <a:xfrm>
            <a:off x="6080596" y="9408204"/>
            <a:ext cx="764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dirty="0"/>
              <a:t>3</a:t>
            </a:r>
            <a:r>
              <a:rPr lang="en-US" altLang="ko-KR" dirty="0" smtClean="0"/>
              <a:t>/3</a:t>
            </a:r>
            <a:endParaRPr lang="ko-KR" altLang="en-US" dirty="0"/>
          </a:p>
        </p:txBody>
      </p:sp>
      <p:sp>
        <p:nvSpPr>
          <p:cNvPr id="3" name="Text Box 29">
            <a:extLst>
              <a:ext uri="{FF2B5EF4-FFF2-40B4-BE49-F238E27FC236}">
                <a16:creationId xmlns="" xmlns:a16="http://schemas.microsoft.com/office/drawing/2014/main" id="{C3E70126-3003-9095-C880-7E5767DD7A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640" y="8453823"/>
            <a:ext cx="628030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1" sz="1300" b="1" i="0" u="none" strike="noStrike" cap="none" normalizeH="0" baseline="0">
                <a:ln>
                  <a:noFill/>
                </a:ln>
                <a:latin typeface="+mn-ea"/>
              </a:defRPr>
            </a:lvl1pPr>
          </a:lstStyle>
          <a:p>
            <a:r>
              <a:rPr lang="en-US" altLang="ko-KR" sz="1600" dirty="0">
                <a:sym typeface="Wingdings" pitchFamily="2" charset="2"/>
              </a:rPr>
              <a:t>※ </a:t>
            </a:r>
            <a:r>
              <a:rPr lang="ko-KR" altLang="en-US" sz="1600" dirty="0">
                <a:sym typeface="Wingdings" pitchFamily="2" charset="2"/>
              </a:rPr>
              <a:t>사고 파는 철강 온라인 쇼핑몰 </a:t>
            </a:r>
            <a:r>
              <a:rPr lang="en-US" altLang="ko-KR" sz="1600" dirty="0">
                <a:sym typeface="Wingdings" pitchFamily="2" charset="2"/>
              </a:rPr>
              <a:t>“</a:t>
            </a:r>
            <a:r>
              <a:rPr lang="ko-KR" altLang="en-US" sz="1600" dirty="0" err="1">
                <a:sym typeface="Wingdings" pitchFamily="2" charset="2"/>
              </a:rPr>
              <a:t>이스틸포유</a:t>
            </a:r>
            <a:r>
              <a:rPr lang="en-US" altLang="ko-KR" sz="1600" dirty="0">
                <a:sym typeface="Wingdings" pitchFamily="2" charset="2"/>
              </a:rPr>
              <a:t>(eSTEEL4U)”</a:t>
            </a:r>
            <a:endParaRPr lang="ko-KR" altLang="en-US" sz="1600" dirty="0"/>
          </a:p>
        </p:txBody>
      </p:sp>
      <p:sp>
        <p:nvSpPr>
          <p:cNvPr id="4" name="Rectangle 1">
            <a:extLst>
              <a:ext uri="{FF2B5EF4-FFF2-40B4-BE49-F238E27FC236}">
                <a16:creationId xmlns="" xmlns:a16="http://schemas.microsoft.com/office/drawing/2014/main" id="{547FAE10-FAED-0398-6EDF-C86E7A938E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648" y="8803854"/>
            <a:ext cx="676875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0" rIns="108000" bIns="0">
            <a:spAutoFit/>
          </a:bodyPr>
          <a:lstStyle/>
          <a:p>
            <a:pPr>
              <a:spcAft>
                <a:spcPts val="600"/>
              </a:spcAft>
            </a:pPr>
            <a:r>
              <a:rPr lang="ko-KR" altLang="en-US" sz="1400" b="1" spc="-8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철강제품 판매와 구매를 온라인으로</a:t>
            </a:r>
            <a:r>
              <a:rPr lang="en-US" altLang="ko-KR" sz="1400" b="1" spc="-8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! </a:t>
            </a:r>
            <a:r>
              <a:rPr lang="ko-KR" altLang="en-US" sz="1400" b="1" spc="-8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대한민국을 대표하는 철강 온라인 거래몰로</a:t>
            </a:r>
            <a:r>
              <a:rPr lang="en-US" altLang="ko-KR" sz="1400" b="1" spc="-8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/>
            </a:r>
            <a:br>
              <a:rPr lang="en-US" altLang="ko-KR" sz="1400" b="1" spc="-8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</a:br>
            <a:r>
              <a:rPr lang="ko-KR" altLang="en-US" sz="1400" b="1" spc="-8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철강중개거래와</a:t>
            </a:r>
            <a:r>
              <a:rPr lang="en-US" altLang="ko-KR" sz="1400" b="1" spc="-8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</a:t>
            </a:r>
            <a:r>
              <a:rPr lang="ko-KR" altLang="en-US" sz="1400" b="1" spc="-8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포스코주문외제품 및</a:t>
            </a:r>
            <a:r>
              <a:rPr lang="en-US" altLang="ko-KR" sz="1400" b="1" spc="-8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 </a:t>
            </a:r>
            <a:r>
              <a:rPr lang="ko-KR" altLang="en-US" sz="1400" b="1" spc="-8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포스코그룹사제품 구매가 가능합니다</a:t>
            </a:r>
            <a:r>
              <a:rPr lang="en-US" altLang="ko-KR" sz="1400" b="1" spc="-8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  <a:sym typeface="Wingdings" pitchFamily="2" charset="2"/>
              </a:rPr>
              <a:t>.</a:t>
            </a:r>
            <a:endParaRPr lang="en-US" altLang="ko-KR" sz="1400" b="1" spc="-80" dirty="0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="" xmlns:a16="http://schemas.microsoft.com/office/drawing/2014/main" id="{83409656-469F-C1DF-82BD-ED56865F6F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552" y="9261955"/>
            <a:ext cx="2135006" cy="494347"/>
          </a:xfrm>
          <a:prstGeom prst="rect">
            <a:avLst/>
          </a:prstGeom>
        </p:spPr>
      </p:pic>
      <p:sp>
        <p:nvSpPr>
          <p:cNvPr id="9" name="Rectangle 1">
            <a:extLst>
              <a:ext uri="{FF2B5EF4-FFF2-40B4-BE49-F238E27FC236}">
                <a16:creationId xmlns="" xmlns:a16="http://schemas.microsoft.com/office/drawing/2014/main" id="{C05F563D-4A4B-D590-E2DC-86B118172E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6671" y="9293684"/>
            <a:ext cx="3112569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0" rIns="10800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US" altLang="ko-KR" sz="1400">
                <a:hlinkClick r:id="rId4"/>
              </a:rPr>
              <a:t>eSTEEL4U</a:t>
            </a:r>
            <a:r>
              <a:rPr lang="en-US" altLang="ko-KR" sz="1400"/>
              <a:t/>
            </a:r>
            <a:br>
              <a:rPr lang="en-US" altLang="ko-KR" sz="1400"/>
            </a:br>
            <a:r>
              <a:rPr lang="ko-KR" altLang="en-US" sz="1400"/>
              <a:t>네이버에서 </a:t>
            </a:r>
            <a:r>
              <a:rPr lang="en-US" altLang="ko-KR" sz="1400"/>
              <a:t>“</a:t>
            </a:r>
            <a:r>
              <a:rPr lang="ko-KR" altLang="en-US" sz="1400" b="1"/>
              <a:t>이스틸포유</a:t>
            </a:r>
            <a:r>
              <a:rPr lang="en-US" altLang="ko-KR" sz="1400"/>
              <a:t>＂</a:t>
            </a:r>
            <a:r>
              <a:rPr lang="ko-KR" altLang="en-US" sz="1400"/>
              <a:t>검색</a:t>
            </a:r>
            <a:endParaRPr lang="en-US" altLang="ko-KR" sz="1400" b="1" spc="-80" dirty="0"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  <a:sym typeface="Wingdings" pitchFamily="2" charset="2"/>
            </a:endParaRPr>
          </a:p>
        </p:txBody>
      </p:sp>
      <p:pic>
        <p:nvPicPr>
          <p:cNvPr id="13" name="그래픽 12" descr="커서 윤곽선">
            <a:extLst>
              <a:ext uri="{FF2B5EF4-FFF2-40B4-BE49-F238E27FC236}">
                <a16:creationId xmlns="" xmlns:a16="http://schemas.microsoft.com/office/drawing/2014/main" id="{20C7F154-15CE-74B9-2B35-01EAF47C5FC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970822" y="9304838"/>
            <a:ext cx="576064" cy="576064"/>
          </a:xfrm>
          <a:prstGeom prst="rect">
            <a:avLst/>
          </a:prstGeom>
        </p:spPr>
      </p:pic>
      <p:graphicFrame>
        <p:nvGraphicFramePr>
          <p:cNvPr id="11" name="표 10">
            <a:extLst>
              <a:ext uri="{FF2B5EF4-FFF2-40B4-BE49-F238E27FC236}">
                <a16:creationId xmlns="" xmlns:a16="http://schemas.microsoft.com/office/drawing/2014/main" id="{85DC45A4-331E-E1B2-CEA5-90A03A8ED4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4610044"/>
              </p:ext>
            </p:extLst>
          </p:nvPr>
        </p:nvGraphicFramePr>
        <p:xfrm>
          <a:off x="288846" y="554587"/>
          <a:ext cx="6380514" cy="7001944"/>
        </p:xfrm>
        <a:graphic>
          <a:graphicData uri="http://schemas.openxmlformats.org/drawingml/2006/table">
            <a:tbl>
              <a:tblPr firstRow="1" bandRow="1"/>
              <a:tblGrid>
                <a:gridCol w="1012438">
                  <a:extLst>
                    <a:ext uri="{9D8B030D-6E8A-4147-A177-3AD203B41FA5}">
                      <a16:colId xmlns="" xmlns:a16="http://schemas.microsoft.com/office/drawing/2014/main" val="803479616"/>
                    </a:ext>
                  </a:extLst>
                </a:gridCol>
                <a:gridCol w="2127716">
                  <a:extLst>
                    <a:ext uri="{9D8B030D-6E8A-4147-A177-3AD203B41FA5}">
                      <a16:colId xmlns="" xmlns:a16="http://schemas.microsoft.com/office/drawing/2014/main" val="2341058838"/>
                    </a:ext>
                  </a:extLst>
                </a:gridCol>
                <a:gridCol w="3240360">
                  <a:extLst>
                    <a:ext uri="{9D8B030D-6E8A-4147-A177-3AD203B41FA5}">
                      <a16:colId xmlns="" xmlns:a16="http://schemas.microsoft.com/office/drawing/2014/main" val="3177295816"/>
                    </a:ext>
                  </a:extLst>
                </a:gridCol>
              </a:tblGrid>
              <a:tr h="20656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50" kern="1200" dirty="0">
                          <a:ln w="6350">
                            <a:noFill/>
                          </a:ln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분야 </a:t>
                      </a: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50" kern="1200" dirty="0" err="1">
                          <a:ln w="6350">
                            <a:noFill/>
                          </a:ln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프로그램명</a:t>
                      </a:r>
                      <a:endParaRPr kumimoji="1" lang="ko-KR" altLang="en-US" sz="1250" kern="1200" dirty="0">
                        <a:ln w="6350">
                          <a:noFill/>
                        </a:ln>
                        <a:solidFill>
                          <a:schemeClr val="bg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T="36000" marB="36000" anchor="ctr">
                    <a:lnL w="28575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50" kern="1200">
                          <a:ln w="6350">
                            <a:noFill/>
                          </a:ln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요약 설명</a:t>
                      </a:r>
                      <a:endParaRPr kumimoji="1" lang="ko-KR" altLang="en-US" sz="1250" kern="1200" dirty="0">
                        <a:ln w="6350">
                          <a:noFill/>
                        </a:ln>
                        <a:solidFill>
                          <a:schemeClr val="bg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T="36000" marB="36000" anchor="ctr">
                    <a:lnL w="28575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lumMod val="5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55377679"/>
                  </a:ext>
                </a:extLst>
              </a:tr>
              <a:tr h="308893">
                <a:tc rowSpan="4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50" b="1" kern="1200" spc="-50" baseline="0" dirty="0">
                          <a:ln w="6350"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기술 </a:t>
                      </a:r>
                      <a:endParaRPr lang="en-US" altLang="ko-KR" sz="1250" b="1" kern="1200" spc="-50" baseline="0" dirty="0">
                        <a:ln w="6350"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  <a:p>
                      <a:pPr algn="ctr" latinLnBrk="1"/>
                      <a:r>
                        <a:rPr lang="ko-KR" altLang="en-US" sz="1250" b="1" kern="1200" spc="-50" baseline="0" dirty="0">
                          <a:ln w="6350"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지원</a:t>
                      </a:r>
                    </a:p>
                    <a:p>
                      <a:pPr algn="ctr" latinLnBrk="1"/>
                      <a:r>
                        <a:rPr lang="en-US" altLang="ko-KR" sz="1250" b="0" kern="1200" spc="-50" baseline="0" dirty="0">
                          <a:ln w="6350"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Tech</a:t>
                      </a:r>
                    </a:p>
                    <a:p>
                      <a:pPr algn="ctr" latinLnBrk="1"/>
                      <a:r>
                        <a:rPr lang="en-US" altLang="ko-KR" sz="1250" b="0" kern="1200" spc="-50" baseline="0" dirty="0">
                          <a:ln w="6350">
                            <a:noFill/>
                          </a:ln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Sharing</a:t>
                      </a:r>
                      <a:endParaRPr lang="ko-KR" altLang="en-US" sz="1250" b="0" kern="1200" spc="-50" baseline="0" dirty="0">
                        <a:ln w="6350">
                          <a:noFill/>
                        </a:ln>
                        <a:solidFill>
                          <a:schemeClr val="accent5">
                            <a:lumMod val="50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92075" indent="0" algn="l" defTabSz="914349" rtl="0" eaLnBrk="1" latinLnBrk="1" hangingPunct="1"/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1.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맞춤형 기술 솔루션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indent="0" algn="l" defTabSz="914349" rtl="0" eaLnBrk="1" latinLnBrk="1" hangingPunct="1"/>
                      <a:r>
                        <a:rPr kumimoji="1" lang="ko-KR" altLang="en-US" sz="1250" kern="1200" spc="-50" baseline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고객 제품 생산에 필요한 모든 기술 제공</a:t>
                      </a:r>
                    </a:p>
                  </a:txBody>
                  <a:tcPr marL="117706" marR="117706" marT="0" marB="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48677601"/>
                  </a:ext>
                </a:extLst>
              </a:tr>
              <a:tr h="30889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kern="1200" spc="-50" baseline="0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+mn-cs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en-US" altLang="ko-KR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 2. </a:t>
                      </a:r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고객 전용 </a:t>
                      </a:r>
                      <a:r>
                        <a:rPr kumimoji="1" lang="ko-KR" altLang="en-US" sz="1250" kern="1200" dirty="0" err="1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오픈연구소</a:t>
                      </a:r>
                      <a:endParaRPr kumimoji="1" lang="ko-KR" altLang="en-US" sz="1250" kern="1200" dirty="0">
                        <a:solidFill>
                          <a:prstClr val="black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ko-KR" altLang="en-US" sz="1250" kern="1200" spc="-80" baseline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철강관련 질문에 포스코 전문연구원이 답변</a:t>
                      </a:r>
                    </a:p>
                  </a:txBody>
                  <a:tcPr marL="117706" marR="117706" marT="0" marB="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691771646"/>
                  </a:ext>
                </a:extLst>
              </a:tr>
              <a:tr h="46333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kern="1200" spc="-50" baseline="0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+mn-cs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marR="0" indent="0" algn="l" defTabSz="91434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 3.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스마트공장 구축 지원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포스코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/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정부 협업 스마트 공장 구축 지원</a:t>
                      </a:r>
                      <a:endParaRPr kumimoji="1" lang="en-US" altLang="ko-KR" sz="1250" kern="1200">
                        <a:solidFill>
                          <a:prstClr val="black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  <a:p>
                      <a:pPr marL="0" algn="l" defTabSz="914349" rtl="0" eaLnBrk="1" latinLnBrk="1" hangingPunct="1"/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*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매년 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5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월 모집 및 선정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(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변동 가능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)</a:t>
                      </a:r>
                      <a:endParaRPr kumimoji="1" lang="ko-KR" altLang="en-US" sz="1250" b="1" kern="1200">
                        <a:solidFill>
                          <a:prstClr val="black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L="117706" marR="117706" marT="0" marB="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234885943"/>
                  </a:ext>
                </a:extLst>
              </a:tr>
              <a:tr h="15444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kern="1200" spc="-50" baseline="0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+mn-cs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 4.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설비지원 솔루션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설비솔루션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/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안전진단 및 실무교육</a:t>
                      </a:r>
                    </a:p>
                  </a:txBody>
                  <a:tcPr marL="117706" marR="117706" marT="0" marB="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35261726"/>
                  </a:ext>
                </a:extLst>
              </a:tr>
              <a:tr h="463339">
                <a:tc rowSpan="6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50" b="1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전문</a:t>
                      </a:r>
                      <a:endParaRPr lang="en-US" altLang="ko-KR" sz="1250" b="1">
                        <a:solidFill>
                          <a:schemeClr val="accent4">
                            <a:lumMod val="50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  <a:p>
                      <a:pPr algn="ctr" latinLnBrk="1"/>
                      <a:r>
                        <a:rPr lang="ko-KR" altLang="en-US" sz="1250" b="1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지식 </a:t>
                      </a:r>
                      <a:endParaRPr lang="en-US" altLang="ko-KR" sz="1250" b="1">
                        <a:solidFill>
                          <a:schemeClr val="accent4">
                            <a:lumMod val="50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  <a:p>
                      <a:pPr algn="ctr" latinLnBrk="1"/>
                      <a:r>
                        <a:rPr lang="ko-KR" altLang="en-US" sz="1250" b="1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공유</a:t>
                      </a:r>
                      <a:endParaRPr lang="en-US" altLang="ko-KR" sz="1250" b="1">
                        <a:solidFill>
                          <a:schemeClr val="accent4">
                            <a:lumMod val="50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  <a:p>
                      <a:pPr algn="ctr" latinLnBrk="1"/>
                      <a:r>
                        <a:rPr lang="en-US" altLang="ko-KR" sz="1250" b="0" spc="-100" baseline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Knowledge</a:t>
                      </a:r>
                    </a:p>
                    <a:p>
                      <a:pPr algn="ctr" latinLnBrk="1"/>
                      <a:r>
                        <a:rPr lang="en-US" altLang="ko-KR" sz="1250" b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Sharing</a:t>
                      </a:r>
                      <a:endParaRPr lang="ko-KR" altLang="en-US" sz="1250" b="0" kern="1200" spc="-50" baseline="0" dirty="0">
                        <a:ln w="6350">
                          <a:noFill/>
                        </a:ln>
                        <a:solidFill>
                          <a:schemeClr val="accent4">
                            <a:lumMod val="50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064A2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en-US" altLang="ko-KR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 5. </a:t>
                      </a:r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판매생산관리 컨설팅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marR="0" lvl="0" indent="0" algn="l" defTabSz="91434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재고 감축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/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생산성 향상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/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실수율 개선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/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혁신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/RPA(Robotic Process Automation)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컨설팅</a:t>
                      </a:r>
                    </a:p>
                  </a:txBody>
                  <a:tcPr marL="117706" marR="117706" marT="0" marB="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97242363"/>
                  </a:ext>
                </a:extLst>
              </a:tr>
              <a:tr h="15444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kern="1200" spc="-50" baseline="0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+mn-cs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 6.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무역통상 컨설팅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통상 이슈 상담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/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통상 교육</a:t>
                      </a:r>
                    </a:p>
                  </a:txBody>
                  <a:tcPr marL="117706" marR="117706" marT="0" marB="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85222784"/>
                  </a:ext>
                </a:extLst>
              </a:tr>
              <a:tr h="30889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kern="1200" spc="-50" baseline="0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+mn-cs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 7.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정보보안 컨설팅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보안체계 진단〮교육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/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모의해킹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/</a:t>
                      </a:r>
                    </a:p>
                    <a:p>
                      <a:pPr marL="0" algn="l" defTabSz="914349" rtl="0" eaLnBrk="1" latinLnBrk="1" hangingPunct="1"/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IT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〮개인정보보호진단</a:t>
                      </a:r>
                      <a:endParaRPr kumimoji="1" lang="en-US" altLang="ko-KR" sz="1250" kern="1200">
                        <a:solidFill>
                          <a:prstClr val="black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L="117706" marR="117706" marT="0" marB="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27679374"/>
                  </a:ext>
                </a:extLst>
              </a:tr>
              <a:tr h="30889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kern="1200" spc="-50" baseline="0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+mn-cs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 8.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고객사 직원 제철소 교육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신청 접수 후 일괄 교육 차수 배정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/>
                      </a:r>
                      <a:b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</a:b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(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별도 안내 예정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)</a:t>
                      </a:r>
                      <a:endParaRPr kumimoji="1" lang="ko-KR" altLang="en-US" sz="1250" kern="1200">
                        <a:solidFill>
                          <a:prstClr val="black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L="117706" marR="117706" marT="0" marB="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07191321"/>
                  </a:ext>
                </a:extLst>
              </a:tr>
              <a:tr h="31440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kern="1200" spc="-50" baseline="0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+mn-cs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9.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특허 지원</a:t>
                      </a:r>
                      <a:endParaRPr kumimoji="1" lang="ko-KR" altLang="en-US" sz="1250" kern="1200" dirty="0">
                        <a:solidFill>
                          <a:prstClr val="black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algn="l" fontAlgn="ctr"/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교육 및 상담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/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기술나눔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/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출원 비용 상담 등</a:t>
                      </a:r>
                    </a:p>
                  </a:txBody>
                  <a:tcPr marL="7620" marR="7620" marT="7620" marB="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59159759"/>
                  </a:ext>
                </a:extLst>
              </a:tr>
              <a:tr h="36101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kern="1200" spc="-50" baseline="0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+mn-cs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10.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동반성장지원단 컨설팅</a:t>
                      </a:r>
                      <a:endParaRPr kumimoji="1" lang="ko-KR" altLang="en-US" sz="1250" kern="1200" dirty="0">
                        <a:solidFill>
                          <a:prstClr val="black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ko-KR" altLang="en-US" sz="1250" kern="1200" spc="-30" baseline="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중소고객 맞춤</a:t>
                      </a:r>
                      <a:r>
                        <a:rPr kumimoji="1" lang="ko-KR" altLang="en-US" sz="1250" kern="1200" spc="-30" baseline="0" dirty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형</a:t>
                      </a:r>
                      <a:r>
                        <a:rPr kumimoji="1" lang="ko-KR" altLang="en-US" sz="1250" kern="1200" spc="-30" baseline="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컨설팅 </a:t>
                      </a:r>
                      <a:r>
                        <a:rPr kumimoji="1" lang="en-US" altLang="ko-KR" sz="1250" kern="1200" spc="-30" baseline="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*</a:t>
                      </a:r>
                      <a:r>
                        <a:rPr kumimoji="1" lang="ko-KR" altLang="en-US" sz="1250" kern="1200" spc="-30" baseline="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에너지저감</a:t>
                      </a:r>
                      <a:r>
                        <a:rPr kumimoji="1" lang="en-US" altLang="ko-KR" sz="1250" kern="1200" spc="-30" baseline="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, </a:t>
                      </a:r>
                      <a:r>
                        <a:rPr kumimoji="1" lang="ko-KR" altLang="en-US" sz="1250" kern="1200" spc="-30" baseline="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안전 등</a:t>
                      </a:r>
                    </a:p>
                  </a:txBody>
                  <a:tcPr marT="36000" marB="3600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44139329"/>
                  </a:ext>
                </a:extLst>
              </a:tr>
              <a:tr h="463339">
                <a:tc rowSpan="4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50" b="1" baseline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인프라</a:t>
                      </a:r>
                      <a:endParaRPr lang="en-US" altLang="ko-KR" sz="1250" b="1" baseline="0">
                        <a:solidFill>
                          <a:schemeClr val="accent6">
                            <a:lumMod val="50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  <a:p>
                      <a:pPr algn="ctr" latinLnBrk="1"/>
                      <a:r>
                        <a:rPr lang="ko-KR" altLang="en-US" sz="1250" b="1" baseline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공유</a:t>
                      </a:r>
                      <a:endParaRPr lang="en-US" altLang="ko-KR" sz="1250" b="1" baseline="0">
                        <a:solidFill>
                          <a:schemeClr val="accent6">
                            <a:lumMod val="50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  <a:p>
                      <a:pPr algn="ctr" latinLnBrk="1"/>
                      <a:r>
                        <a:rPr lang="en-US" altLang="ko-KR" sz="1250" b="0" kern="1200" baseline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Infra</a:t>
                      </a:r>
                    </a:p>
                    <a:p>
                      <a:pPr algn="ctr" latinLnBrk="1"/>
                      <a:r>
                        <a:rPr lang="en-US" altLang="ko-KR" sz="1250" b="0" kern="1200" baseline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Sharing</a:t>
                      </a:r>
                      <a:endParaRPr lang="ko-KR" altLang="en-US" sz="1250"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9646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11.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우수인력 채용 지원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marR="0" indent="0" algn="l" defTabSz="91434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구인 중인 </a:t>
                      </a:r>
                      <a:r>
                        <a:rPr kumimoji="1" lang="ko-KR" altLang="en-US" sz="1250" kern="1200" dirty="0" err="1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고객사를</a:t>
                      </a:r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</a:t>
                      </a:r>
                      <a:r>
                        <a:rPr kumimoji="1" lang="ko-KR" altLang="en-US" sz="1250" kern="1200" dirty="0" err="1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포스코의</a:t>
                      </a:r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교육을 받은</a:t>
                      </a:r>
                      <a:r>
                        <a:rPr kumimoji="1" lang="en-US" altLang="ko-KR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/>
                      </a:r>
                      <a:br>
                        <a:rPr kumimoji="1" lang="en-US" altLang="ko-KR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</a:br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구직자 대상으로 소개</a:t>
                      </a:r>
                      <a:endParaRPr kumimoji="1" lang="en-US" altLang="ko-KR" sz="1250" kern="1200" dirty="0">
                        <a:solidFill>
                          <a:prstClr val="black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L="117706" marR="117706" marT="0" marB="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74239535"/>
                  </a:ext>
                </a:extLst>
              </a:tr>
              <a:tr h="46333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kern="1200" spc="-50" baseline="0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+mn-cs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12.</a:t>
                      </a:r>
                      <a:r>
                        <a:rPr kumimoji="1" lang="en-US" altLang="ko-KR" sz="1250" kern="1200" spc="-80" baseline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</a:t>
                      </a:r>
                      <a:r>
                        <a:rPr kumimoji="1" lang="ko-KR" altLang="en-US" sz="1250" kern="1200" spc="-80" baseline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고객사 수출 물류 지원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marR="0" indent="0" algn="l" defTabSz="91434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50" kern="1200" dirty="0" err="1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합적</a:t>
                      </a:r>
                      <a:r>
                        <a:rPr kumimoji="1" lang="en-US" altLang="ko-KR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(Coil, Sheet, Plate </a:t>
                      </a:r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등 철강제품 限</a:t>
                      </a:r>
                      <a:r>
                        <a:rPr kumimoji="1" lang="en-US" altLang="ko-KR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)</a:t>
                      </a:r>
                    </a:p>
                    <a:p>
                      <a:pPr marL="0" marR="0" indent="0" algn="l" defTabSz="91434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유럽 물류센터 공동 이용 지원</a:t>
                      </a:r>
                      <a:endParaRPr kumimoji="1" lang="en-US" altLang="ko-KR" sz="1250" kern="1200" dirty="0">
                        <a:solidFill>
                          <a:prstClr val="black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L="117706" marR="117706" marT="0" marB="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71244924"/>
                  </a:ext>
                </a:extLst>
              </a:tr>
              <a:tr h="30889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kern="1200" spc="-50" baseline="0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+mn-cs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13.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재질시험 지원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marR="0" indent="0" algn="l" defTabSz="91434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인장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,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충격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,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경도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,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굽힘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,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표면거칠기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등</a:t>
                      </a:r>
                      <a:endParaRPr kumimoji="1" lang="en-US" altLang="ko-KR" sz="1250" kern="1200">
                        <a:solidFill>
                          <a:prstClr val="black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L="117706" marR="117706" marT="0" marB="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25757639"/>
                  </a:ext>
                </a:extLst>
              </a:tr>
              <a:tr h="30889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kern="1200" spc="-50" baseline="0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+mn-cs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14.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저리대출지원</a:t>
                      </a:r>
                      <a:endParaRPr kumimoji="1" lang="en-US" altLang="ko-KR" sz="1250" kern="1200">
                        <a:solidFill>
                          <a:prstClr val="black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  <a:p>
                      <a:pPr marL="0" algn="l" defTabSz="914349" rtl="0" eaLnBrk="1" latinLnBrk="1" hangingPunct="1"/>
                      <a:r>
                        <a:rPr kumimoji="1" lang="en-US" altLang="ko-KR" sz="1250" b="1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       (</a:t>
                      </a:r>
                      <a:r>
                        <a:rPr kumimoji="1" lang="ko-KR" altLang="en-US" sz="1250" b="1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중소기업만가능</a:t>
                      </a:r>
                      <a:r>
                        <a:rPr kumimoji="1" lang="en-US" altLang="ko-KR" sz="1250" b="1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)</a:t>
                      </a:r>
                      <a:endParaRPr kumimoji="1" lang="ko-KR" altLang="en-US" sz="1250" b="1" kern="1200">
                        <a:solidFill>
                          <a:prstClr val="black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marR="0" indent="0" algn="l" defTabSz="91434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통상 일반 대출 比 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1.43~3.60%p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저렴</a:t>
                      </a:r>
                      <a:endParaRPr kumimoji="1" lang="en-US" altLang="ko-KR" sz="1250" kern="1200">
                        <a:solidFill>
                          <a:prstClr val="black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L="117706" marR="117706" marT="0" marB="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6174470"/>
                  </a:ext>
                </a:extLst>
              </a:tr>
              <a:tr h="308893">
                <a:tc row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marR="0" lvl="0" indent="0" algn="ctr" defTabSz="91434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50" b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해외 네트</a:t>
                      </a:r>
                      <a:endParaRPr lang="en-US" altLang="ko-KR" sz="1250" b="1">
                        <a:solidFill>
                          <a:schemeClr val="accent2">
                            <a:lumMod val="50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  <a:p>
                      <a:pPr marL="0" marR="0" lvl="0" indent="0" algn="ctr" defTabSz="91434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50" b="1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워크 지원</a:t>
                      </a:r>
                      <a:endParaRPr lang="en-US" altLang="ko-KR" sz="1250" b="1">
                        <a:solidFill>
                          <a:schemeClr val="accent2">
                            <a:lumMod val="50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  <a:p>
                      <a:pPr marL="0" marR="0" lvl="0" indent="0" algn="ctr" defTabSz="91434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5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Network Sharing</a:t>
                      </a:r>
                      <a:endParaRPr lang="ko-KR" altLang="en-US" sz="1250">
                        <a:solidFill>
                          <a:schemeClr val="accent2">
                            <a:lumMod val="50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504D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15.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고객사 해외수출 지원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ko-KR" altLang="en-US" sz="1250" kern="1200" spc="-90" baseline="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공동사업개발</a:t>
                      </a:r>
                      <a:r>
                        <a:rPr kumimoji="1" lang="en-US" altLang="ko-KR" sz="1250" kern="1200" spc="-90" baseline="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/</a:t>
                      </a:r>
                      <a:r>
                        <a:rPr kumimoji="1" lang="ko-KR" altLang="en-US" sz="1250" kern="1200" spc="-90" baseline="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바이어중개</a:t>
                      </a:r>
                      <a:r>
                        <a:rPr kumimoji="1" lang="en-US" altLang="ko-KR" sz="1250" kern="1200" spc="-90" baseline="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/</a:t>
                      </a:r>
                      <a:r>
                        <a:rPr kumimoji="1" lang="ko-KR" altLang="en-US" sz="1250" kern="1200" spc="-90" baseline="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현지 수출상담 등</a:t>
                      </a:r>
                    </a:p>
                  </a:txBody>
                  <a:tcPr marL="117706" marR="117706" marT="0" marB="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58785326"/>
                  </a:ext>
                </a:extLst>
              </a:tr>
              <a:tr h="4662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kern="1200" spc="-50" baseline="0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+mn-cs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16.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고객사 유럽진출 지원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고객발굴</a:t>
                      </a:r>
                      <a:r>
                        <a:rPr kumimoji="1" lang="en-US" altLang="ko-KR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/</a:t>
                      </a:r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제품인증</a:t>
                      </a:r>
                      <a:r>
                        <a:rPr kumimoji="1" lang="en-US" altLang="ko-KR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/</a:t>
                      </a:r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물류 </a:t>
                      </a:r>
                      <a:r>
                        <a:rPr kumimoji="1" lang="ko-KR" altLang="en-US" sz="1250" kern="1200" dirty="0" err="1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최적화등</a:t>
                      </a:r>
                      <a:endParaRPr kumimoji="1" lang="ko-KR" altLang="en-US" sz="1250" kern="1200" dirty="0">
                        <a:solidFill>
                          <a:prstClr val="black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L="117706" marR="117706" marT="0" marB="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21648891"/>
                  </a:ext>
                </a:extLst>
              </a:tr>
              <a:tr h="308893">
                <a:tc row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marR="0" indent="0" algn="ctr" defTabSz="53272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50" b="1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브랜드</a:t>
                      </a:r>
                      <a:endParaRPr lang="en-US" altLang="ko-KR" sz="1250" b="1">
                        <a:solidFill>
                          <a:schemeClr val="accent3">
                            <a:lumMod val="50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  <a:p>
                      <a:pPr marL="0" marR="0" indent="0" algn="ctr" defTabSz="53272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50" b="1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공유</a:t>
                      </a:r>
                      <a:r>
                        <a:rPr lang="en-US" altLang="ko-KR" sz="1250" b="1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/>
                      </a:r>
                      <a:br>
                        <a:rPr lang="en-US" altLang="ko-KR" sz="1250" b="1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</a:br>
                      <a:r>
                        <a:rPr lang="en-US" altLang="ko-KR" sz="125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Brand</a:t>
                      </a:r>
                      <a:r>
                        <a:rPr lang="en-US" altLang="ko-KR" sz="1250" baseline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Sharing</a:t>
                      </a:r>
                      <a:endParaRPr lang="ko-KR" altLang="en-US" sz="1250">
                        <a:solidFill>
                          <a:schemeClr val="accent3">
                            <a:lumMod val="50000"/>
                          </a:schemeClr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BBB59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17.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프리미엄 강건재 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/>
                      </a:r>
                      <a:b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</a:b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      </a:t>
                      </a:r>
                      <a:r>
                        <a:rPr kumimoji="1" lang="ko-KR" altLang="en-US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이노빌트</a:t>
                      </a: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(INNOVILT) </a:t>
                      </a:r>
                      <a:endParaRPr kumimoji="1" lang="ko-KR" altLang="en-US" sz="1250" kern="1200">
                        <a:solidFill>
                          <a:prstClr val="black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상시 신청</a:t>
                      </a:r>
                      <a:r>
                        <a:rPr kumimoji="1" lang="en-US" altLang="ko-KR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</a:t>
                      </a:r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가능 </a:t>
                      </a:r>
                      <a:r>
                        <a:rPr kumimoji="1" lang="en-US" altLang="ko-KR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/ </a:t>
                      </a:r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매년 </a:t>
                      </a:r>
                      <a:r>
                        <a:rPr kumimoji="1" lang="en-US" altLang="ko-KR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3</a:t>
                      </a:r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월</a:t>
                      </a:r>
                      <a:r>
                        <a:rPr kumimoji="1" lang="en-US" altLang="ko-KR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, 9</a:t>
                      </a:r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월 </a:t>
                      </a:r>
                      <a:endParaRPr kumimoji="1" lang="en-US" altLang="ko-KR" sz="1250" kern="1200" dirty="0">
                        <a:solidFill>
                          <a:prstClr val="black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Pretendard" panose="020B0600000101010101" charset="-127"/>
                      </a:endParaRPr>
                    </a:p>
                    <a:p>
                      <a:pPr marL="0" algn="l" defTabSz="914349" rtl="0" eaLnBrk="1" latinLnBrk="1" hangingPunct="1"/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브랜드심의위원회를 거쳐 확정</a:t>
                      </a:r>
                    </a:p>
                  </a:txBody>
                  <a:tcPr marL="117706" marR="117706" marT="0" marB="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84900207"/>
                  </a:ext>
                </a:extLst>
              </a:tr>
              <a:tr h="36101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kern="1200" spc="-50" baseline="0" dirty="0">
                        <a:ln w="6350">
                          <a:noFill/>
                        </a:ln>
                        <a:solidFill>
                          <a:schemeClr val="tx1"/>
                        </a:solidFill>
                        <a:latin typeface="Pretendard" panose="02000503000000020004" pitchFamily="2" charset="-127"/>
                        <a:ea typeface="Pretendard" panose="02000503000000020004" pitchFamily="2" charset="-127"/>
                        <a:cs typeface="+mn-cs"/>
                      </a:endParaRPr>
                    </a:p>
                  </a:txBody>
                  <a:tcPr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5E48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marR="0" indent="0" algn="l" defTabSz="91434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50" kern="120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 18. Steel by POSCO</a:t>
                      </a:r>
                    </a:p>
                  </a:txBody>
                  <a:tcPr marL="0" marR="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맑은 고딕"/>
                          <a:ea typeface="굴림"/>
                        </a:defRPr>
                      </a:lvl9pPr>
                    </a:lstStyle>
                    <a:p>
                      <a:pPr marL="0" algn="l" defTabSz="914349" rtl="0" eaLnBrk="1" latinLnBrk="1" hangingPunct="1"/>
                      <a:r>
                        <a:rPr kumimoji="1" lang="ko-KR" altLang="en-US" sz="1250" kern="1200" dirty="0" err="1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포스코</a:t>
                      </a:r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 </a:t>
                      </a:r>
                      <a:r>
                        <a:rPr kumimoji="1" lang="en-US" altLang="ko-KR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100% </a:t>
                      </a:r>
                      <a:r>
                        <a:rPr kumimoji="1" lang="ko-KR" altLang="en-US" sz="1250" kern="1200" dirty="0">
                          <a:solidFill>
                            <a:prstClr val="black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Pretendard" panose="020B0600000101010101" charset="-127"/>
                        </a:rPr>
                        <a:t>사용 고객 신청 가능</a:t>
                      </a:r>
                    </a:p>
                  </a:txBody>
                  <a:tcPr marL="117706" marR="117706" marT="0" marB="0" anchor="ctr">
                    <a:lnL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F497D">
                          <a:lumMod val="5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55818727"/>
                  </a:ext>
                </a:extLst>
              </a:tr>
            </a:tbl>
          </a:graphicData>
        </a:graphic>
      </p:graphicFrame>
      <p:sp>
        <p:nvSpPr>
          <p:cNvPr id="12" name="Text Box 29">
            <a:extLst>
              <a:ext uri="{FF2B5EF4-FFF2-40B4-BE49-F238E27FC236}">
                <a16:creationId xmlns="" xmlns:a16="http://schemas.microsoft.com/office/drawing/2014/main" id="{7F7100E9-30A5-5756-9C13-497E232C16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640" y="200472"/>
            <a:ext cx="628030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1" sz="1300" b="1" i="0" u="none" strike="noStrike" cap="none" normalizeH="0" baseline="0">
                <a:ln>
                  <a:noFill/>
                </a:ln>
                <a:latin typeface="+mn-ea"/>
              </a:defRPr>
            </a:lvl1pPr>
          </a:lstStyle>
          <a:p>
            <a:r>
              <a:rPr lang="en-US" altLang="ko-KR" sz="1600">
                <a:sym typeface="Wingdings" pitchFamily="2" charset="2"/>
              </a:rPr>
              <a:t>※ JUMP</a:t>
            </a:r>
            <a:r>
              <a:rPr lang="ko-KR" altLang="en-US" sz="1600">
                <a:sym typeface="Wingdings" pitchFamily="2" charset="2"/>
              </a:rPr>
              <a:t>프로그램 </a:t>
            </a:r>
            <a:r>
              <a:rPr lang="en-US" altLang="ko-KR" sz="1600">
                <a:sym typeface="Wingdings" pitchFamily="2" charset="2"/>
              </a:rPr>
              <a:t>18</a:t>
            </a:r>
            <a:r>
              <a:rPr lang="ko-KR" altLang="en-US" sz="1600">
                <a:sym typeface="Wingdings" pitchFamily="2" charset="2"/>
              </a:rPr>
              <a:t>건 간단 소개 </a:t>
            </a:r>
            <a:endParaRPr lang="ko-KR" altLang="en-US" sz="1600"/>
          </a:p>
        </p:txBody>
      </p:sp>
    </p:spTree>
    <p:extLst>
      <p:ext uri="{BB962C8B-B14F-4D97-AF65-F5344CB8AC3E}">
        <p14:creationId xmlns:p14="http://schemas.microsoft.com/office/powerpoint/2010/main" val="10451039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10182</TotalTime>
  <Words>674</Words>
  <Application>Microsoft Office PowerPoint</Application>
  <PresentationFormat>A4 용지(210x297mm)</PresentationFormat>
  <Paragraphs>167</Paragraphs>
  <Slides>3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1" baseType="lpstr">
      <vt:lpstr>HY견고딕</vt:lpstr>
      <vt:lpstr>Pretendard</vt:lpstr>
      <vt:lpstr>굴림</vt:lpstr>
      <vt:lpstr>나눔바른고딕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</vt:vector>
  </TitlesOfParts>
  <Company>POSCO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poscouser</dc:creator>
  <cp:lastModifiedBy>홍광식</cp:lastModifiedBy>
  <cp:revision>617</cp:revision>
  <cp:lastPrinted>2024-06-20T23:59:50Z</cp:lastPrinted>
  <dcterms:created xsi:type="dcterms:W3CDTF">2011-11-09T00:38:53Z</dcterms:created>
  <dcterms:modified xsi:type="dcterms:W3CDTF">2024-06-21T00:00:01Z</dcterms:modified>
</cp:coreProperties>
</file>